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63" r:id="rId7"/>
    <p:sldId id="262" r:id="rId8"/>
    <p:sldId id="289" r:id="rId9"/>
    <p:sldId id="288" r:id="rId10"/>
    <p:sldId id="290" r:id="rId11"/>
    <p:sldId id="264" r:id="rId12"/>
    <p:sldId id="265" r:id="rId13"/>
    <p:sldId id="258" r:id="rId14"/>
    <p:sldId id="259" r:id="rId15"/>
    <p:sldId id="260" r:id="rId16"/>
    <p:sldId id="261" r:id="rId17"/>
    <p:sldId id="266" r:id="rId18"/>
    <p:sldId id="268" r:id="rId19"/>
    <p:sldId id="269" r:id="rId20"/>
    <p:sldId id="270" r:id="rId21"/>
    <p:sldId id="271" r:id="rId22"/>
    <p:sldId id="284" r:id="rId23"/>
    <p:sldId id="286" r:id="rId24"/>
    <p:sldId id="287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294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garty, Morgan" initials="F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/>
    <p:restoredTop sz="73333"/>
  </p:normalViewPr>
  <p:slideViewPr>
    <p:cSldViewPr>
      <p:cViewPr varScale="1">
        <p:scale>
          <a:sx n="93" d="100"/>
          <a:sy n="93" d="100"/>
        </p:scale>
        <p:origin x="744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 PL UMing HK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08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 PL UMing HK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DADC8CFC-7653-B94C-AED2-18B76020E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C04CC756-0911-F04B-8932-19B009B40D7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This talk is an introduction to some common terms in FreeSurfer to give you a solid foundation for the rest of the course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fld id="{E8939374-53F0-A44E-977F-443C77F60596}" type="slidenum">
              <a:rPr lang="en-US" altLang="en-US" sz="1200">
                <a:solidFill>
                  <a:srgbClr val="000000"/>
                </a:solidFill>
              </a:rPr>
              <a:pPr eaLnBrk="1">
                <a:buSzPct val="100000"/>
              </a:pPr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427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0DAA3806-DEDC-E448-A6D4-4D54AA940A1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51B00EBB-1869-814A-88D0-BA1DBDFF7E59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got all this data, want to divide it up to have some meaningful info about this subject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So another function of FS is to generate surfaces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Surface is a cortical boundary 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White surface-  between wm and gm (here the yellow line)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Pial surface- bewteen gm and pia/cerebral spinal fluid (here the red line)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colors not necessarily always red and yellow- can pick what colors you want them to be in Freeview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0422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Surface = boundaries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Boundary between CSF and GM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Red line is boundary between CSF and GM—called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pial</a:t>
            </a:r>
            <a:r>
              <a:rPr lang="en-US" altLang="en-US" dirty="0">
                <a:latin typeface="Times New Roman" charset="0"/>
                <a:ea typeface="MS PGothic" charset="-128"/>
              </a:rPr>
              <a:t> surface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Yellow line is boundary between WM and GM—called the white surface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CC875EDF-D46C-ED4E-A78F-808001A995E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D79D0913-AA68-2D4E-A42C-D5895C92CFC7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think of surfaces not only in terms of this 2D slice (picture on right) but also in terms of how they would look over the entire 3D structure of a brain 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If you stack up every slice’s surfaces, you get these 3D versions on the left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Top left image: what boundary over all the wm in brain looks like – the white surface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can see into sulci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Bottom left image: what boundary over all the gm in brain looks like – the pial surface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 probably more used to seeing this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2470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Surfaces are 3D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But have to remember image on the right is a zoomed in 2D slice of a brain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You take every slice of the brain and stack them up, you’ll have these images here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So the top is the white surface, you can see down into the sulci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And the bottom is the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pial</a:t>
            </a:r>
            <a:r>
              <a:rPr lang="en-US" altLang="en-US" dirty="0">
                <a:latin typeface="Times New Roman" charset="0"/>
                <a:ea typeface="MS PGothic" charset="-128"/>
              </a:rPr>
              <a:t> surface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F7DE912A-3A7F-AF42-BFAA-BC649B6B1313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943F1345-C364-204E-8137-816FF1DB5DA4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Surface might look like just a solid line, but actually it is made up of many tiny points called vertices. (singular- vertex)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It is important to know that this is what makes up surfaces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b/c this is where we store all the information about the surface (and where we take measurements like thickness, curvature and others)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451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Each surface is made up of many tiny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These vertices make up the surfaces and where we store the measurements/information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A61218E-0C16-954E-AD09-B29AA388E0C3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1B0C7E29-2312-3A4E-9E98-14D28546E8AB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This is how we represent the two classes of gm- cortical and subcortical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Surfaces are used to get measurements on cortical gm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Surfaces NOT used to get measurements on subcortical gm (putamen, hippo etc.) – for those we use segmentation color maps in the volume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So it’s ok that the surfaces get a little funky around the subcort structures (shown in the green ovals)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you don’t have to worry or try to fix anything because they’re not being used for the subcortical measurements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475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Times New Roman" charset="0"/>
                <a:ea typeface="MS PGothic" charset="-128"/>
              </a:rPr>
              <a:t>A little anatomy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Times New Roman" charset="0"/>
                <a:ea typeface="MS PGothic" charset="-128"/>
              </a:rPr>
              <a:t>FS differentiates cortex/cortical ribbon (GM) and subcortical grey matter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6215A25B-F22A-4046-8C04-4197A228E22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1BB6D3C-A1EB-EA43-83F6-6D275A2B46F9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This is an example of two of the color maps FS produces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one for cortical ribbon 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other for subcortical structures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parcellation refers to division of cortical areas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segmentation refers to division of subcortical areas, sometimes also segmentation of wm and gm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885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EFF04465-7A89-EF40-A654-5CF50CAEE7E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A16407A0-2C36-2340-804A-C60B98C30700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We have covered all of the most common terms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The last section of terms that we didn’t go over (registration, transforms, etc.) will be covered by Doug tomorrow.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80902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CE7D75D-02EE-E441-B15F-AF45A25FE95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2949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Registration = spatial alignment is a tool/algorithm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Need anytime you’re doing analysis/comparison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Same individual: subject may be positioned differently in scanner or has anatomical differences, maybe some pathology so you need to register those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Different individuals: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5A903EDC-69BD-254E-8718-D2E7696110A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>
              <a:buSzPct val="100000"/>
            </a:pPr>
            <a:fld id="{4D115ED6-4B7F-BD4C-874A-EB19DF0C2648}" type="slidenum">
              <a:rPr lang="en-US" altLang="en-US" sz="1200">
                <a:solidFill>
                  <a:srgbClr val="000000"/>
                </a:solidFill>
              </a:rPr>
              <a:pPr algn="r" eaLnBrk="1">
                <a:buSzPct val="100000"/>
              </a:pPr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4998" name="AutoShape 4"/>
          <p:cNvSpPr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custGeom>
            <a:avLst/>
            <a:gdLst>
              <a:gd name="T0" fmla="*/ 2971800 w 2971800"/>
              <a:gd name="T1" fmla="*/ 232569 h 465138"/>
              <a:gd name="T2" fmla="*/ 1485900 w 2971800"/>
              <a:gd name="T3" fmla="*/ 465138 h 465138"/>
              <a:gd name="T4" fmla="*/ 0 w 2971800"/>
              <a:gd name="T5" fmla="*/ 232569 h 465138"/>
              <a:gd name="T6" fmla="*/ 1485900 w 2971800"/>
              <a:gd name="T7" fmla="*/ 0 h 4651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1800"/>
              <a:gd name="T13" fmla="*/ 0 h 465138"/>
              <a:gd name="T14" fmla="*/ 2971800 w 2971800"/>
              <a:gd name="T15" fmla="*/ 465138 h 465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1800" h="465138">
                <a:moveTo>
                  <a:pt x="0" y="0"/>
                </a:moveTo>
                <a:lnTo>
                  <a:pt x="8255" y="0"/>
                </a:lnTo>
                <a:lnTo>
                  <a:pt x="8255" y="1292"/>
                </a:lnTo>
                <a:lnTo>
                  <a:pt x="0" y="12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>
              <a:buSzPct val="100000"/>
            </a:pPr>
            <a:fld id="{273B825A-25DE-3C43-9E58-4EB5F55EF3F6}" type="slidenum">
              <a:rPr lang="en-US" altLang="en-US" sz="1200">
                <a:solidFill>
                  <a:srgbClr val="000000"/>
                </a:solidFill>
                <a:latin typeface="Calibri" charset="0"/>
              </a:rPr>
              <a:pPr algn="r" eaLnBrk="1">
                <a:buSzPct val="100000"/>
              </a:pPr>
              <a:t>18</a:t>
            </a:fld>
            <a:endParaRPr lang="en-US" alt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4999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 dirty="0">
                <a:latin typeface="Times New Roman" charset="0"/>
                <a:ea typeface="MS PGothic" charset="-128"/>
              </a:rPr>
              <a:t>Inter subject: two different subjects</a:t>
            </a:r>
          </a:p>
          <a:p>
            <a:r>
              <a:rPr lang="en-US" altLang="en-US" b="1" dirty="0">
                <a:latin typeface="Times New Roman" charset="0"/>
                <a:ea typeface="MS PGothic" charset="-128"/>
              </a:rPr>
              <a:t>Flirt: </a:t>
            </a:r>
            <a:r>
              <a:rPr lang="en-US" altLang="en-US" b="0" dirty="0">
                <a:latin typeface="Times New Roman" charset="0"/>
                <a:ea typeface="MS PGothic" charset="-128"/>
              </a:rPr>
              <a:t>tool to register</a:t>
            </a:r>
          </a:p>
          <a:p>
            <a:r>
              <a:rPr lang="en-US" altLang="en-US" b="0" dirty="0">
                <a:latin typeface="Times New Roman" charset="0"/>
                <a:ea typeface="MS PGothic" charset="-128"/>
              </a:rPr>
              <a:t>3 different solutions for registration</a:t>
            </a:r>
            <a:endParaRPr lang="en-US" altLang="en-US" b="1" dirty="0">
              <a:latin typeface="Times New Roman" charset="0"/>
              <a:ea typeface="MS PGothic" charset="-128"/>
            </a:endParaRP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6 DOF: rotation is the 3 axes and displacement along 3 axes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9 DOF: scaling parameters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12 DOF: add shearing component to your transformation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EEE4686-2009-C240-B3DE-89817E2F784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>
              <a:buSzPct val="100000"/>
            </a:pPr>
            <a:fld id="{A57522DD-EECC-7C42-AEFA-A5399871D091}" type="slidenum">
              <a:rPr lang="en-US" altLang="en-US" sz="1200">
                <a:solidFill>
                  <a:srgbClr val="000000"/>
                </a:solidFill>
              </a:rPr>
              <a:pPr algn="r" eaLnBrk="1">
                <a:buSzPct val="100000"/>
              </a:pPr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7046" name="AutoShape 4"/>
          <p:cNvSpPr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custGeom>
            <a:avLst/>
            <a:gdLst>
              <a:gd name="T0" fmla="*/ 2971800 w 2971800"/>
              <a:gd name="T1" fmla="*/ 232569 h 465138"/>
              <a:gd name="T2" fmla="*/ 1485900 w 2971800"/>
              <a:gd name="T3" fmla="*/ 465138 h 465138"/>
              <a:gd name="T4" fmla="*/ 0 w 2971800"/>
              <a:gd name="T5" fmla="*/ 232569 h 465138"/>
              <a:gd name="T6" fmla="*/ 1485900 w 2971800"/>
              <a:gd name="T7" fmla="*/ 0 h 4651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1800"/>
              <a:gd name="T13" fmla="*/ 0 h 465138"/>
              <a:gd name="T14" fmla="*/ 2971800 w 2971800"/>
              <a:gd name="T15" fmla="*/ 465138 h 465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1800" h="465138">
                <a:moveTo>
                  <a:pt x="0" y="0"/>
                </a:moveTo>
                <a:lnTo>
                  <a:pt x="8255" y="0"/>
                </a:lnTo>
                <a:lnTo>
                  <a:pt x="8255" y="1292"/>
                </a:lnTo>
                <a:lnTo>
                  <a:pt x="0" y="12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>
              <a:buSzPct val="100000"/>
            </a:pPr>
            <a:fld id="{4E3B5BB3-4851-734A-920B-9006729DF82E}" type="slidenum">
              <a:rPr lang="en-US" altLang="en-US" sz="1200">
                <a:solidFill>
                  <a:srgbClr val="000000"/>
                </a:solidFill>
                <a:latin typeface="Calibri" charset="0"/>
              </a:rPr>
              <a:pPr algn="r" eaLnBrk="1">
                <a:buSzPct val="100000"/>
              </a:pPr>
              <a:t>19</a:t>
            </a:fld>
            <a:endParaRPr lang="en-US" alt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7047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MS PGothic" charset="-128"/>
              </a:rPr>
              <a:t>Subject not living in the same coordinate space as target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6 DOF: global alignment with rotation and displacement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9 DOF: scaling applied to the brain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12 DOF: shearing movement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Final solution: Target and 12 DOF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BC81034-9232-884D-8877-467E5B1A5D2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9093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186C355A-F59B-404E-B03F-68C6E9DCF50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3FEAB985-88D1-2A4C-AC9C-BB4621469DF1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They might look like gibberish now, but hopefully by the end these terms will hold some meaning for you </a:t>
            </a:r>
          </a:p>
        </p:txBody>
      </p:sp>
      <p:sp>
        <p:nvSpPr>
          <p:cNvPr id="56326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9B714A7-75BB-9343-86AC-7095817DCF7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A44AC14D-4607-844D-84B1-BA25DE5EE0B1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93189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 dirty="0">
                <a:latin typeface="Times New Roman" charset="0"/>
                <a:ea typeface="MS PGothic" charset="-128"/>
              </a:rPr>
              <a:t>Intra-subject: same subject</a:t>
            </a:r>
          </a:p>
          <a:p>
            <a:r>
              <a:rPr lang="en-US" altLang="en-US" b="1" dirty="0">
                <a:latin typeface="Times New Roman" charset="0"/>
                <a:ea typeface="MS PGothic" charset="-128"/>
              </a:rPr>
              <a:t>Multi-modal: different types of sequences/images as input images</a:t>
            </a:r>
          </a:p>
          <a:p>
            <a:endParaRPr lang="en-US" altLang="en-US" b="1" dirty="0">
              <a:latin typeface="Times New Roman" charset="0"/>
              <a:ea typeface="MS PGothic" charset="-128"/>
            </a:endParaRPr>
          </a:p>
          <a:p>
            <a:r>
              <a:rPr lang="en-US" altLang="en-US" b="0" dirty="0">
                <a:latin typeface="Times New Roman" charset="0"/>
                <a:ea typeface="MS PGothic" charset="-128"/>
              </a:rPr>
              <a:t>This demo: diffusion weighted images (FA scalar map) and structural T1.</a:t>
            </a:r>
          </a:p>
          <a:p>
            <a:r>
              <a:rPr lang="en-US" altLang="en-US" b="0" dirty="0">
                <a:latin typeface="Times New Roman" charset="0"/>
                <a:ea typeface="MS PGothic" charset="-128"/>
              </a:rPr>
              <a:t>Or subject could have moved or got the scans at different times.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32E53104-DCF6-2B43-9C24-ED07DF0A09D2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C7DEF7E1-2668-244F-BC6B-3E0DFC18418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97285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1D2DB0AE-A604-E74A-BF76-95D9D86139C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99333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MS PGothic" charset="-128"/>
              </a:rPr>
              <a:t>Dr. Lilla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Zollei</a:t>
            </a:r>
            <a:r>
              <a:rPr lang="en-US" altLang="en-US" dirty="0">
                <a:latin typeface="Times New Roman" charset="0"/>
                <a:ea typeface="MS PGothic" charset="-128"/>
              </a:rPr>
              <a:t> developed CVS: a more complex non-linear registration mechanism, Combined Volumetric Surface-Based registration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Higher complexity registration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Morphs your 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Gets higher accuracy of correspondence within your images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charset="0"/>
              <a:ea typeface="MS P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charset="0"/>
                <a:ea typeface="MS PGothic" charset="-128"/>
              </a:rPr>
              <a:t>Helpful when: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You need higher, much more local correspondence between your put data 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Useful for mapping cortical/subcortical regions from one subject/atlas to the rest of the population your analyzing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EF1A7ED1-F673-D242-899C-72828B1B0AFA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01381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MS PGothic" charset="-128"/>
              </a:rPr>
              <a:t>2 input datasets</a:t>
            </a:r>
          </a:p>
          <a:p>
            <a:endParaRPr lang="en-US" altLang="en-US" dirty="0">
              <a:latin typeface="Times New Roman" charset="0"/>
              <a:ea typeface="MS PGothic" charset="-128"/>
            </a:endParaRP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Rigid: what you just saw (6 DOF)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Affine/non-linear: more complex transformations</a:t>
            </a:r>
          </a:p>
          <a:p>
            <a:endParaRPr lang="en-US" altLang="en-US" dirty="0">
              <a:latin typeface="Times New Roman" charset="0"/>
              <a:ea typeface="MS PGothic" charset="-128"/>
            </a:endParaRP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Objective functions: good to keep in mind that when we do auto-segmentation – it’s an optimization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The objective function is the value you’re trying to optimize that you need to minimize or maximize</a:t>
            </a:r>
          </a:p>
          <a:p>
            <a:endParaRPr lang="en-US" altLang="en-US" dirty="0">
              <a:latin typeface="Times New Roman" charset="0"/>
              <a:ea typeface="MS PGothic" charset="-128"/>
            </a:endParaRP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Similarity functions: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real-valued function that quantifies the similarity between two objects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Useful to know what similarity functions are in order to make sure that the images you are comparing are best suited by this objective function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charset="0"/>
              <a:ea typeface="MS PGothic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Apply your registrations to other images (to ensure accuracy)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charset="0"/>
              <a:ea typeface="MS PGothic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Also a choice between interpolation types: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difference: nearest neighbor (morph dataset – you wont introduce new labels into dataset) with tri-linear (more accurate model) transfers data into new space, introduces new intensity value (if voxel is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ona</a:t>
            </a:r>
            <a:r>
              <a:rPr lang="en-US" altLang="en-US" dirty="0">
                <a:latin typeface="Times New Roman" charset="0"/>
                <a:ea typeface="MS PGothic" charset="-128"/>
              </a:rPr>
              <a:t>. Boundary, wants to make a smoother transition)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Rule of thumb: when you have a segmentation, binary image, or mask – always use nearest neighbor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When grey-scaled images (FA, structural), use linear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7E1B7B6-3BFA-CC42-9469-89ACBD7E092C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FF1B052-CA39-0440-B497-C9E2DDD509C6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>
                <a:solidFill>
                  <a:srgbClr val="000000"/>
                </a:solidFill>
              </a:rPr>
              <a:t>Links on FS wiki main page to glossary and FAQ 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>
                <a:solidFill>
                  <a:srgbClr val="000000"/>
                </a:solidFill>
              </a:rPr>
              <a:t>firefox opens to the schedule page. from there links to lecture slides and tutorials. follow along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>
                <a:solidFill>
                  <a:srgbClr val="000000"/>
                </a:solidFill>
              </a:rPr>
              <a:t>----- Meeting Notes (2/26/15 12:32) -----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>
                <a:solidFill>
                  <a:srgbClr val="000000"/>
                </a:solidFill>
              </a:rPr>
              <a:t>demo</a:t>
            </a:r>
          </a:p>
        </p:txBody>
      </p:sp>
      <p:sp>
        <p:nvSpPr>
          <p:cNvPr id="10445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F7630A10-CE85-BC40-A958-370408AC410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C36DD76-4AF0-C94E-BCB6-3A6C65C3B685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One of the most common terms you will hear is the word “recon”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Short for reconstruction, but that term refers to different things and we use it in several different ways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There are different types of reconstruction in MRI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In FreeSurfer we are referring to a cortical surface reconstruction, a surface model, not a k-space reconstruction (that will already be done, normally by the MRI scanner, to create the T1-weighted image you use as input to FreeSurfer)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Recon-all is how you process data in FreeSurfer. means recon everything- do all of the steps of the processing pipeline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 data=run through the processing stream and create a reconstruction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Finally, “check your recons” refers to the output of recon-all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861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976D6C9-7E37-104F-81E9-13337D994469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9D2C4430-61F5-4D49-A3E1-95D8B64B84DD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66566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>
                <a:latin typeface="Times New Roman" charset="0"/>
                <a:ea typeface="MS PGothic" charset="-128"/>
              </a:rPr>
              <a:t>Automatically labels GM, WM, subcortical structures in your brain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F7630A10-CE85-BC40-A958-370408AC410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C36DD76-4AF0-C94E-BCB6-3A6C65C3B685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One of the most common terms you will hear is the word “recon”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Short for reconstruction, but that term refers to different things and we use it in several different ways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There are different types of reconstruction in MRI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In FreeSurfer we are referring to a cortical surface reconstruction, a surface model, not a k-space reconstruction (that will already be done, normally by the MRI scanner, to create the T1-weighted image you use as input to FreeSurfer)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Recon-all is how you process data in FreeSurfer. means recon everything- do all of the steps of the processing pipeline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 data=run through the processing stream and create a reconstruction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Finally, “check your recons” refers to the output of recon-all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861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38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F7630A10-CE85-BC40-A958-370408AC410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C36DD76-4AF0-C94E-BCB6-3A6C65C3B685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One of the most common terms you will hear is the word “recon”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Short for reconstruction, but that term refers to different things and we use it in several different ways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There are different types of reconstruction in MRI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In FreeSurfer we are referring to a cortical surface reconstruction, a surface model, not a k-space reconstruction (that will already be done, normally by the MRI scanner, to create the T1-weighted image you use as input to FreeSurfer)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Recon-all is how you process data in FreeSurfer. means recon everything- do all of the steps of the processing pipeline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 data=run through the processing stream and create a reconstruction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Finally, “check your recons” refers to the output of recon-all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861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628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90903BC3-4593-0E47-8898-D2314AE5CB2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A5FC91D4-FFBC-9F42-8E07-4C1ED768A3E6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1" name="Text Box 3"/>
          <p:cNvSpPr txBox="1">
            <a:spLocks noChangeArrowheads="1"/>
          </p:cNvSpPr>
          <p:nvPr/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5425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Typical recon output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0662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D45B86FC-DB38-0A45-A10F-6471830D6DA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E91C7455-BE57-954D-BE8F-2411E94B472B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At many different points in the recon process, FS will generate files that look similar to MRI data -&gt; called volumes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When we say “volumes”, we are usually referring to MRI data or mgz files created by FreeSurfer instead of actual volume measurements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Each one can tell you something a little different, which we will explain in a later talk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2710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Several files that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FreeSurfer</a:t>
            </a:r>
            <a:r>
              <a:rPr lang="en-US" altLang="en-US" dirty="0">
                <a:latin typeface="Times New Roman" charset="0"/>
                <a:ea typeface="MS PGothic" charset="-128"/>
              </a:rPr>
              <a:t> outputs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Look like MRI data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1DA0274-7A6C-D841-995B-816B827655A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DBEDED31-B4B4-0046-AD94-D95C74FC0C8A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If you zoom in on the MRI image on the left, you would see many little grey boxes (right)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tons of 2-D pixels make up this image, but with scan data we call them voxels (because they have a volume)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They have an area (as you see here in this slice), but each MRI slice also has a thickness (which you can’t see here), so it has volume too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Pixel is 2D, voxel is 3D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Typically our voxels are 1mm^3 in FreeSurfer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837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Basically a pixel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MRI images made up of all of these voxels, that’s how we get our measurements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The square has volume, has a value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We can add up all of the voxels of the brain and know its volume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879A4-6CC4-CF41-B8BC-B4262B88F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36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2CDC6-AF27-0A46-BD22-99991956D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41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3973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3973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95430-BA08-4543-B2A8-5404A473C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93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455B-F51B-754A-8BB1-0861266F9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5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6121-3204-504A-913D-325B47B74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755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ACD80-7A48-0F46-8E87-20966A3D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833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534DF-5CCF-6841-85DB-E9FF48CB8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06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E9DE-7237-664D-BE55-D2520AAB6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46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A3CED-0DE6-2F43-A370-50B7BC051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63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7206-871B-0C45-9555-79EA1B6EE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319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2FC8-0108-C34E-B7A2-CD03DF662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5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6AD53-06E9-F24B-AA01-24437B365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5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B0836-82E7-3849-86BB-94437240C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390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B072-D97D-C54E-BBA5-496951902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95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B9CBE-3833-C445-A6D0-5DDF55BD19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685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D6A2-7A5F-6348-878F-2D022A6E1E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126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AA32-F19B-9349-AADF-366B91459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006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1E98-8B5A-E84A-B74B-623DB0D30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81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89D54-FA51-2846-B0E0-C8BA6F434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222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A25F-3992-0E43-9225-908AF85A9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945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113E2-2633-CB49-823A-E1A035AAA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454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E31F-8883-B743-96FE-493E5F83D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2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15AC0-5A24-A548-AE84-6F8CDB6D3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85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B53C9-67A8-FD42-83AD-60674A93B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564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6079D-132C-CB46-B8AC-ACB8D240C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550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FA821-080A-A84E-97A9-2243FA966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7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E33EA-E21C-D142-AAC0-66F71B4B4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835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303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303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FB9CD-1A8D-B643-AA85-776F9CF8B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48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67216-00BE-444B-B2A5-FD53DAFE2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644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D944F-23CD-2242-8B67-07ADAE507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688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5D189-9FEC-0A4A-A3FB-8D2D3B828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477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0696-CE03-AB4E-AD48-8C55B12B9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00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7D10-CD28-254B-84E7-51C0C7085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17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F0B25-5920-D94A-9E1C-B3B140321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793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87B4-3456-BA46-A764-0E9EB714F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97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A12D8-0CB3-8D43-8BE7-C5D8AD41E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470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7059-4CF9-004B-ADD5-F357AFD86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0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184E-5432-B649-9C66-9D25A088C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961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F886-094E-674B-B405-A2FB68B33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625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305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305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5FD9-4886-D24D-BEF2-7B5D992E9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39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0A88E-6A80-094D-B15E-0301C6A9B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20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93A2C-F78B-164F-A9A6-41F7D2D1B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95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E5B0-F978-E74D-869C-B377F4563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60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8E897-BAAC-5442-961D-E759A01AC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45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BC836-0FA5-244E-98F3-62EDCE3FA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2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982160-9AE9-E34F-94FB-18F605617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B861793-8E2F-EE4E-9C0E-DEC5CFB81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E46B667-766D-CC4C-B01E-5ADD6CE6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AD2622-7253-B34A-A594-C5CB6AE36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urfer.nmr.mgh.harvard.edu/fswiki/FsTutorial/Glossar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mail-archive.com/freesurfer@nmr.mgh.harvard.edu/" TargetMode="External"/><Relationship Id="rId4" Type="http://schemas.openxmlformats.org/officeDocument/2006/relationships/hyperlink" Target="https://surfer.nmr.mgh.harvard.edu/fswiki/UserContributions/FA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solidFill>
            <a:srgbClr val="000000"/>
          </a:solidFill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Intro to FreeSurfer Jargon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Intro to FreeSurfer Jargon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1910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3099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4038600" y="1828800"/>
            <a:ext cx="609600" cy="22860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AutoShape 5"/>
          <p:cNvSpPr>
            <a:spLocks noChangeArrowheads="1"/>
          </p:cNvSpPr>
          <p:nvPr/>
        </p:nvSpPr>
        <p:spPr bwMode="auto">
          <a:xfrm>
            <a:off x="2971800" y="1524000"/>
            <a:ext cx="1295400" cy="517525"/>
          </a:xfrm>
          <a:custGeom>
            <a:avLst/>
            <a:gdLst>
              <a:gd name="T0" fmla="*/ 1295400 w 1295400"/>
              <a:gd name="T1" fmla="*/ 258763 h 517525"/>
              <a:gd name="T2" fmla="*/ 647700 w 1295400"/>
              <a:gd name="T3" fmla="*/ 517525 h 517525"/>
              <a:gd name="T4" fmla="*/ 0 w 1295400"/>
              <a:gd name="T5" fmla="*/ 258763 h 517525"/>
              <a:gd name="T6" fmla="*/ 647700 w 1295400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95400"/>
              <a:gd name="T13" fmla="*/ 0 h 517525"/>
              <a:gd name="T14" fmla="*/ 1295400 w 1295400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5400" h="517525">
                <a:moveTo>
                  <a:pt x="0" y="0"/>
                </a:moveTo>
                <a:lnTo>
                  <a:pt x="3598" y="0"/>
                </a:lnTo>
                <a:lnTo>
                  <a:pt x="3598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voxel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57200" y="1874837"/>
            <a:ext cx="1524000" cy="521766"/>
          </a:xfrm>
          <a:custGeom>
            <a:avLst/>
            <a:gdLst>
              <a:gd name="T0" fmla="*/ 1295400 w 1295400"/>
              <a:gd name="T1" fmla="*/ 258763 h 517525"/>
              <a:gd name="T2" fmla="*/ 647700 w 1295400"/>
              <a:gd name="T3" fmla="*/ 517525 h 517525"/>
              <a:gd name="T4" fmla="*/ 0 w 1295400"/>
              <a:gd name="T5" fmla="*/ 258763 h 517525"/>
              <a:gd name="T6" fmla="*/ 647700 w 1295400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95400"/>
              <a:gd name="T13" fmla="*/ 0 h 517525"/>
              <a:gd name="T14" fmla="*/ 1295400 w 1295400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5400" h="517525">
                <a:moveTo>
                  <a:pt x="0" y="0"/>
                </a:moveTo>
                <a:lnTo>
                  <a:pt x="3598" y="0"/>
                </a:lnTo>
                <a:lnTo>
                  <a:pt x="3598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volume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066800" y="2396603"/>
            <a:ext cx="304800" cy="194197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Intro to FreeSurfer Jargon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3099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1910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Line 4"/>
          <p:cNvSpPr>
            <a:spLocks noChangeShapeType="1"/>
          </p:cNvSpPr>
          <p:nvPr/>
        </p:nvSpPr>
        <p:spPr bwMode="auto">
          <a:xfrm flipV="1">
            <a:off x="4572000" y="4797425"/>
            <a:ext cx="304800" cy="6159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5"/>
          <p:cNvSpPr>
            <a:spLocks noChangeShapeType="1"/>
          </p:cNvSpPr>
          <p:nvPr/>
        </p:nvSpPr>
        <p:spPr bwMode="auto">
          <a:xfrm flipV="1">
            <a:off x="4267200" y="4873625"/>
            <a:ext cx="228600" cy="5397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AutoShape 6"/>
          <p:cNvSpPr>
            <a:spLocks noChangeArrowheads="1"/>
          </p:cNvSpPr>
          <p:nvPr/>
        </p:nvSpPr>
        <p:spPr bwMode="auto">
          <a:xfrm>
            <a:off x="3886200" y="5334000"/>
            <a:ext cx="1524000" cy="517525"/>
          </a:xfrm>
          <a:custGeom>
            <a:avLst/>
            <a:gdLst>
              <a:gd name="T0" fmla="*/ 1524000 w 1524000"/>
              <a:gd name="T1" fmla="*/ 258763 h 517525"/>
              <a:gd name="T2" fmla="*/ 762000 w 1524000"/>
              <a:gd name="T3" fmla="*/ 517525 h 517525"/>
              <a:gd name="T4" fmla="*/ 0 w 1524000"/>
              <a:gd name="T5" fmla="*/ 258763 h 517525"/>
              <a:gd name="T6" fmla="*/ 762000 w 1524000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24000"/>
              <a:gd name="T13" fmla="*/ 0 h 517525"/>
              <a:gd name="T14" fmla="*/ 1524000 w 1524000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4000" h="517525">
                <a:moveTo>
                  <a:pt x="0" y="0"/>
                </a:moveTo>
                <a:lnTo>
                  <a:pt x="4233" y="0"/>
                </a:lnTo>
                <a:lnTo>
                  <a:pt x="4233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surface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Intro to FreeSurfer Jargon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0386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038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732213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Line 5"/>
          <p:cNvSpPr>
            <a:spLocks noChangeShapeType="1"/>
          </p:cNvSpPr>
          <p:nvPr/>
        </p:nvSpPr>
        <p:spPr bwMode="auto">
          <a:xfrm flipV="1">
            <a:off x="5257800" y="4568825"/>
            <a:ext cx="304800" cy="6159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Line 6"/>
          <p:cNvSpPr>
            <a:spLocks noChangeShapeType="1"/>
          </p:cNvSpPr>
          <p:nvPr/>
        </p:nvSpPr>
        <p:spPr bwMode="auto">
          <a:xfrm flipV="1">
            <a:off x="4953000" y="4645025"/>
            <a:ext cx="228600" cy="5397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AutoShape 7"/>
          <p:cNvSpPr>
            <a:spLocks noChangeArrowheads="1"/>
          </p:cNvSpPr>
          <p:nvPr/>
        </p:nvSpPr>
        <p:spPr bwMode="auto">
          <a:xfrm>
            <a:off x="4572000" y="5105400"/>
            <a:ext cx="1524000" cy="517525"/>
          </a:xfrm>
          <a:custGeom>
            <a:avLst/>
            <a:gdLst>
              <a:gd name="T0" fmla="*/ 1524000 w 1524000"/>
              <a:gd name="T1" fmla="*/ 258763 h 517525"/>
              <a:gd name="T2" fmla="*/ 762000 w 1524000"/>
              <a:gd name="T3" fmla="*/ 517525 h 517525"/>
              <a:gd name="T4" fmla="*/ 0 w 1524000"/>
              <a:gd name="T5" fmla="*/ 258763 h 517525"/>
              <a:gd name="T6" fmla="*/ 762000 w 1524000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24000"/>
              <a:gd name="T13" fmla="*/ 0 h 517525"/>
              <a:gd name="T14" fmla="*/ 1524000 w 1524000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4000" h="517525">
                <a:moveTo>
                  <a:pt x="0" y="0"/>
                </a:moveTo>
                <a:lnTo>
                  <a:pt x="4233" y="0"/>
                </a:lnTo>
                <a:lnTo>
                  <a:pt x="4233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surface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Intro to FreeSurfer Jargon</a:t>
            </a:r>
          </a:p>
        </p:txBody>
      </p:sp>
      <p:pic>
        <p:nvPicPr>
          <p:cNvPr id="3" name="Picture 2" descr="A picture containing photo, knot, man&#10;&#10;Description automatically generated">
            <a:extLst>
              <a:ext uri="{FF2B5EF4-FFF2-40B4-BE49-F238E27FC236}">
                <a16:creationId xmlns:a16="http://schemas.microsoft.com/office/drawing/2014/main" id="{4944AC24-0F4D-0F42-9260-25618026A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4" y="1637495"/>
            <a:ext cx="8985596" cy="522050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Cortical vs. Subcortical GM</a:t>
            </a: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24113"/>
            <a:ext cx="20288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528888"/>
            <a:ext cx="27876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AutoShape 5"/>
          <p:cNvSpPr>
            <a:spLocks noChangeArrowheads="1"/>
          </p:cNvSpPr>
          <p:nvPr/>
        </p:nvSpPr>
        <p:spPr bwMode="auto">
          <a:xfrm rot="-1320000">
            <a:off x="3979863" y="3481388"/>
            <a:ext cx="762000" cy="1447800"/>
          </a:xfrm>
          <a:custGeom>
            <a:avLst/>
            <a:gdLst>
              <a:gd name="T0" fmla="*/ 762000 w 762000"/>
              <a:gd name="T1" fmla="*/ 723900 h 1447800"/>
              <a:gd name="T2" fmla="*/ 381000 w 762000"/>
              <a:gd name="T3" fmla="*/ 1447800 h 1447800"/>
              <a:gd name="T4" fmla="*/ 0 w 762000"/>
              <a:gd name="T5" fmla="*/ 723900 h 1447800"/>
              <a:gd name="T6" fmla="*/ 381000 w 762000"/>
              <a:gd name="T7" fmla="*/ 0 h 1447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62000"/>
              <a:gd name="T13" fmla="*/ 0 h 1447800"/>
              <a:gd name="T14" fmla="*/ 762000 w 762000"/>
              <a:gd name="T15" fmla="*/ 1447800 h 1447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0" h="1447800">
                <a:moveTo>
                  <a:pt x="0" y="2011"/>
                </a:moveTo>
                <a:lnTo>
                  <a:pt x="1059" y="2011"/>
                </a:lnTo>
                <a:lnTo>
                  <a:pt x="180" y="90"/>
                </a:lnTo>
                <a:lnTo>
                  <a:pt x="1059" y="2011"/>
                </a:lnTo>
                <a:lnTo>
                  <a:pt x="270" y="90"/>
                </a:lnTo>
                <a:lnTo>
                  <a:pt x="0" y="2011"/>
                </a:lnTo>
                <a:close/>
              </a:path>
            </a:pathLst>
          </a:custGeom>
          <a:noFill/>
          <a:ln w="38160" cap="flat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AutoShape 6"/>
          <p:cNvSpPr>
            <a:spLocks noChangeArrowheads="1"/>
          </p:cNvSpPr>
          <p:nvPr/>
        </p:nvSpPr>
        <p:spPr bwMode="auto">
          <a:xfrm>
            <a:off x="7165975" y="3519488"/>
            <a:ext cx="1447800" cy="685800"/>
          </a:xfrm>
          <a:custGeom>
            <a:avLst/>
            <a:gdLst>
              <a:gd name="T0" fmla="*/ 1447800 w 1447800"/>
              <a:gd name="T1" fmla="*/ 342900 h 685800"/>
              <a:gd name="T2" fmla="*/ 723900 w 1447800"/>
              <a:gd name="T3" fmla="*/ 685800 h 685800"/>
              <a:gd name="T4" fmla="*/ 0 w 1447800"/>
              <a:gd name="T5" fmla="*/ 342900 h 685800"/>
              <a:gd name="T6" fmla="*/ 723900 w 14478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447800"/>
              <a:gd name="T13" fmla="*/ 0 h 685800"/>
              <a:gd name="T14" fmla="*/ 1447800 w 14478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7800" h="685800">
                <a:moveTo>
                  <a:pt x="0" y="953"/>
                </a:moveTo>
                <a:lnTo>
                  <a:pt x="2011" y="953"/>
                </a:lnTo>
                <a:lnTo>
                  <a:pt x="180" y="90"/>
                </a:lnTo>
                <a:lnTo>
                  <a:pt x="2011" y="953"/>
                </a:lnTo>
                <a:lnTo>
                  <a:pt x="270" y="90"/>
                </a:lnTo>
                <a:lnTo>
                  <a:pt x="0" y="953"/>
                </a:lnTo>
                <a:close/>
              </a:path>
            </a:pathLst>
          </a:custGeom>
          <a:noFill/>
          <a:ln w="38160" cap="flat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AutoShape 7"/>
          <p:cNvSpPr>
            <a:spLocks noChangeArrowheads="1"/>
          </p:cNvSpPr>
          <p:nvPr/>
        </p:nvSpPr>
        <p:spPr bwMode="auto">
          <a:xfrm>
            <a:off x="4162425" y="5272088"/>
            <a:ext cx="1143000" cy="365125"/>
          </a:xfrm>
          <a:custGeom>
            <a:avLst/>
            <a:gdLst>
              <a:gd name="T0" fmla="*/ 1143000 w 1143000"/>
              <a:gd name="T1" fmla="*/ 182563 h 365125"/>
              <a:gd name="T2" fmla="*/ 571500 w 1143000"/>
              <a:gd name="T3" fmla="*/ 365125 h 365125"/>
              <a:gd name="T4" fmla="*/ 0 w 1143000"/>
              <a:gd name="T5" fmla="*/ 182563 h 365125"/>
              <a:gd name="T6" fmla="*/ 571500 w 11430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43000"/>
              <a:gd name="T13" fmla="*/ 0 h 365125"/>
              <a:gd name="T14" fmla="*/ 1143000 w 11430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365125">
                <a:moveTo>
                  <a:pt x="0" y="0"/>
                </a:moveTo>
                <a:lnTo>
                  <a:pt x="3175" y="0"/>
                </a:lnTo>
                <a:lnTo>
                  <a:pt x="3175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9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Book Antiqua" charset="0"/>
              </a:rPr>
              <a:t>coronal</a:t>
            </a:r>
          </a:p>
        </p:txBody>
      </p:sp>
      <p:sp>
        <p:nvSpPr>
          <p:cNvPr id="73737" name="AutoShape 8"/>
          <p:cNvSpPr>
            <a:spLocks noChangeArrowheads="1"/>
          </p:cNvSpPr>
          <p:nvPr/>
        </p:nvSpPr>
        <p:spPr bwMode="auto">
          <a:xfrm>
            <a:off x="7210425" y="4891088"/>
            <a:ext cx="990600" cy="639762"/>
          </a:xfrm>
          <a:custGeom>
            <a:avLst/>
            <a:gdLst>
              <a:gd name="T0" fmla="*/ 990600 w 990600"/>
              <a:gd name="T1" fmla="*/ 319881 h 639762"/>
              <a:gd name="T2" fmla="*/ 495300 w 990600"/>
              <a:gd name="T3" fmla="*/ 639762 h 639762"/>
              <a:gd name="T4" fmla="*/ 0 w 990600"/>
              <a:gd name="T5" fmla="*/ 319881 h 639762"/>
              <a:gd name="T6" fmla="*/ 495300 w 990600"/>
              <a:gd name="T7" fmla="*/ 0 h 6397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90600"/>
              <a:gd name="T13" fmla="*/ 0 h 639762"/>
              <a:gd name="T14" fmla="*/ 990600 w 990600"/>
              <a:gd name="T15" fmla="*/ 639762 h 6397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39762">
                <a:moveTo>
                  <a:pt x="0" y="0"/>
                </a:moveTo>
                <a:lnTo>
                  <a:pt x="2752" y="0"/>
                </a:lnTo>
                <a:lnTo>
                  <a:pt x="2752" y="1774"/>
                </a:lnTo>
                <a:lnTo>
                  <a:pt x="0" y="17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9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Book Antiqua" charset="0"/>
              </a:rPr>
              <a:t>sagittal</a:t>
            </a:r>
          </a:p>
        </p:txBody>
      </p:sp>
      <p:sp>
        <p:nvSpPr>
          <p:cNvPr id="73738" name="AutoShape 9"/>
          <p:cNvSpPr>
            <a:spLocks noChangeArrowheads="1"/>
          </p:cNvSpPr>
          <p:nvPr/>
        </p:nvSpPr>
        <p:spPr bwMode="auto">
          <a:xfrm>
            <a:off x="4800600" y="1600200"/>
            <a:ext cx="2590800" cy="942975"/>
          </a:xfrm>
          <a:custGeom>
            <a:avLst/>
            <a:gdLst>
              <a:gd name="T0" fmla="*/ 2590800 w 2590800"/>
              <a:gd name="T1" fmla="*/ 471488 h 942975"/>
              <a:gd name="T2" fmla="*/ 1295400 w 2590800"/>
              <a:gd name="T3" fmla="*/ 942975 h 942975"/>
              <a:gd name="T4" fmla="*/ 0 w 2590800"/>
              <a:gd name="T5" fmla="*/ 471488 h 942975"/>
              <a:gd name="T6" fmla="*/ 1295400 w 2590800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590800"/>
              <a:gd name="T13" fmla="*/ 0 h 942975"/>
              <a:gd name="T14" fmla="*/ 2590800 w 259080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0800" h="942975">
                <a:moveTo>
                  <a:pt x="0" y="0"/>
                </a:moveTo>
                <a:lnTo>
                  <a:pt x="7197" y="0"/>
                </a:lnTo>
                <a:lnTo>
                  <a:pt x="7197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subcortical gm</a:t>
            </a:r>
          </a:p>
        </p:txBody>
      </p:sp>
      <p:pic>
        <p:nvPicPr>
          <p:cNvPr id="7373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590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0" name="AutoShape 11"/>
          <p:cNvSpPr>
            <a:spLocks noChangeArrowheads="1"/>
          </p:cNvSpPr>
          <p:nvPr/>
        </p:nvSpPr>
        <p:spPr bwMode="auto">
          <a:xfrm>
            <a:off x="381000" y="1600200"/>
            <a:ext cx="2133600" cy="942975"/>
          </a:xfrm>
          <a:custGeom>
            <a:avLst/>
            <a:gdLst>
              <a:gd name="T0" fmla="*/ 2133600 w 2133600"/>
              <a:gd name="T1" fmla="*/ 471488 h 942975"/>
              <a:gd name="T2" fmla="*/ 1066800 w 2133600"/>
              <a:gd name="T3" fmla="*/ 942975 h 942975"/>
              <a:gd name="T4" fmla="*/ 0 w 2133600"/>
              <a:gd name="T5" fmla="*/ 471488 h 942975"/>
              <a:gd name="T6" fmla="*/ 1066800 w 2133600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33600"/>
              <a:gd name="T13" fmla="*/ 0 h 942975"/>
              <a:gd name="T14" fmla="*/ 2133600 w 213360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3600" h="942975">
                <a:moveTo>
                  <a:pt x="0" y="0"/>
                </a:moveTo>
                <a:lnTo>
                  <a:pt x="5927" y="0"/>
                </a:lnTo>
                <a:lnTo>
                  <a:pt x="5927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cortical gm</a:t>
            </a:r>
          </a:p>
        </p:txBody>
      </p:sp>
      <p:sp>
        <p:nvSpPr>
          <p:cNvPr id="73741" name="Line 12"/>
          <p:cNvSpPr>
            <a:spLocks noChangeShapeType="1"/>
          </p:cNvSpPr>
          <p:nvPr/>
        </p:nvSpPr>
        <p:spPr bwMode="auto">
          <a:xfrm flipH="1">
            <a:off x="2206625" y="3733800"/>
            <a:ext cx="387350" cy="228600"/>
          </a:xfrm>
          <a:prstGeom prst="line">
            <a:avLst/>
          </a:prstGeom>
          <a:noFill/>
          <a:ln w="2844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3"/>
          <p:cNvSpPr>
            <a:spLocks noChangeShapeType="1"/>
          </p:cNvSpPr>
          <p:nvPr/>
        </p:nvSpPr>
        <p:spPr bwMode="auto">
          <a:xfrm flipH="1">
            <a:off x="1978025" y="3200400"/>
            <a:ext cx="387350" cy="228600"/>
          </a:xfrm>
          <a:prstGeom prst="line">
            <a:avLst/>
          </a:prstGeom>
          <a:noFill/>
          <a:ln w="2844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4"/>
          <p:cNvSpPr>
            <a:spLocks noChangeShapeType="1"/>
          </p:cNvSpPr>
          <p:nvPr/>
        </p:nvSpPr>
        <p:spPr bwMode="auto">
          <a:xfrm flipH="1">
            <a:off x="2359025" y="4648200"/>
            <a:ext cx="311150" cy="228600"/>
          </a:xfrm>
          <a:prstGeom prst="line">
            <a:avLst/>
          </a:prstGeom>
          <a:noFill/>
          <a:ln w="2844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Line 15"/>
          <p:cNvSpPr>
            <a:spLocks noChangeShapeType="1"/>
          </p:cNvSpPr>
          <p:nvPr/>
        </p:nvSpPr>
        <p:spPr bwMode="auto">
          <a:xfrm flipH="1">
            <a:off x="1673225" y="2590800"/>
            <a:ext cx="387350" cy="228600"/>
          </a:xfrm>
          <a:prstGeom prst="line">
            <a:avLst/>
          </a:prstGeom>
          <a:noFill/>
          <a:ln w="2844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Line 16"/>
          <p:cNvSpPr>
            <a:spLocks noChangeShapeType="1"/>
          </p:cNvSpPr>
          <p:nvPr/>
        </p:nvSpPr>
        <p:spPr bwMode="auto">
          <a:xfrm>
            <a:off x="3276600" y="1600200"/>
            <a:ext cx="1588" cy="5029200"/>
          </a:xfrm>
          <a:prstGeom prst="line">
            <a:avLst/>
          </a:prstGeom>
          <a:noFill/>
          <a:ln w="190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Parcellation vs. Segmentation</a:t>
            </a: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77828" name="AutoShape 3"/>
          <p:cNvSpPr>
            <a:spLocks noChangeArrowheads="1"/>
          </p:cNvSpPr>
          <p:nvPr/>
        </p:nvSpPr>
        <p:spPr bwMode="auto">
          <a:xfrm>
            <a:off x="4724400" y="1600200"/>
            <a:ext cx="4419600" cy="942975"/>
          </a:xfrm>
          <a:custGeom>
            <a:avLst/>
            <a:gdLst>
              <a:gd name="T0" fmla="*/ 4419600 w 4419600"/>
              <a:gd name="T1" fmla="*/ 471488 h 942975"/>
              <a:gd name="T2" fmla="*/ 2209800 w 4419600"/>
              <a:gd name="T3" fmla="*/ 942975 h 942975"/>
              <a:gd name="T4" fmla="*/ 0 w 4419600"/>
              <a:gd name="T5" fmla="*/ 471488 h 942975"/>
              <a:gd name="T6" fmla="*/ 2209800 w 4419600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419600"/>
              <a:gd name="T13" fmla="*/ 0 h 942975"/>
              <a:gd name="T14" fmla="*/ 4419600 w 441960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19600" h="942975">
                <a:moveTo>
                  <a:pt x="0" y="0"/>
                </a:moveTo>
                <a:lnTo>
                  <a:pt x="12277" y="0"/>
                </a:lnTo>
                <a:lnTo>
                  <a:pt x="12277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(subcortical) segmentation</a:t>
            </a:r>
          </a:p>
        </p:txBody>
      </p:sp>
      <p:sp>
        <p:nvSpPr>
          <p:cNvPr id="77829" name="AutoShape 4"/>
          <p:cNvSpPr>
            <a:spLocks noChangeArrowheads="1"/>
          </p:cNvSpPr>
          <p:nvPr/>
        </p:nvSpPr>
        <p:spPr bwMode="auto">
          <a:xfrm>
            <a:off x="228600" y="1600200"/>
            <a:ext cx="3810000" cy="942975"/>
          </a:xfrm>
          <a:custGeom>
            <a:avLst/>
            <a:gdLst>
              <a:gd name="T0" fmla="*/ 3810000 w 3810000"/>
              <a:gd name="T1" fmla="*/ 471488 h 942975"/>
              <a:gd name="T2" fmla="*/ 1905000 w 3810000"/>
              <a:gd name="T3" fmla="*/ 942975 h 942975"/>
              <a:gd name="T4" fmla="*/ 0 w 3810000"/>
              <a:gd name="T5" fmla="*/ 471488 h 942975"/>
              <a:gd name="T6" fmla="*/ 1905000 w 3810000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810000"/>
              <a:gd name="T13" fmla="*/ 0 h 942975"/>
              <a:gd name="T14" fmla="*/ 3810000 w 381000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0000" h="942975">
                <a:moveTo>
                  <a:pt x="0" y="0"/>
                </a:moveTo>
                <a:lnTo>
                  <a:pt x="10583" y="0"/>
                </a:lnTo>
                <a:lnTo>
                  <a:pt x="10583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(cortical) parcellation</a:t>
            </a:r>
          </a:p>
        </p:txBody>
      </p:sp>
      <p:pic>
        <p:nvPicPr>
          <p:cNvPr id="778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602163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Line 6"/>
          <p:cNvSpPr>
            <a:spLocks noChangeShapeType="1"/>
          </p:cNvSpPr>
          <p:nvPr/>
        </p:nvSpPr>
        <p:spPr bwMode="auto">
          <a:xfrm>
            <a:off x="1676400" y="2133600"/>
            <a:ext cx="1219200" cy="762000"/>
          </a:xfrm>
          <a:prstGeom prst="line">
            <a:avLst/>
          </a:prstGeom>
          <a:noFill/>
          <a:ln w="1908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Line 7"/>
          <p:cNvSpPr>
            <a:spLocks noChangeShapeType="1"/>
          </p:cNvSpPr>
          <p:nvPr/>
        </p:nvSpPr>
        <p:spPr bwMode="auto">
          <a:xfrm>
            <a:off x="914400" y="4419600"/>
            <a:ext cx="1219200" cy="762000"/>
          </a:xfrm>
          <a:prstGeom prst="line">
            <a:avLst/>
          </a:prstGeom>
          <a:noFill/>
          <a:ln w="1908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8"/>
          <p:cNvSpPr>
            <a:spLocks noChangeShapeType="1"/>
          </p:cNvSpPr>
          <p:nvPr/>
        </p:nvSpPr>
        <p:spPr bwMode="auto">
          <a:xfrm flipH="1">
            <a:off x="5254625" y="3581400"/>
            <a:ext cx="920750" cy="838200"/>
          </a:xfrm>
          <a:prstGeom prst="line">
            <a:avLst/>
          </a:prstGeom>
          <a:noFill/>
          <a:ln w="1908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Line 9"/>
          <p:cNvSpPr>
            <a:spLocks noChangeShapeType="1"/>
          </p:cNvSpPr>
          <p:nvPr/>
        </p:nvSpPr>
        <p:spPr bwMode="auto">
          <a:xfrm flipH="1">
            <a:off x="5102225" y="4191000"/>
            <a:ext cx="920750" cy="838200"/>
          </a:xfrm>
          <a:prstGeom prst="line">
            <a:avLst/>
          </a:prstGeom>
          <a:noFill/>
          <a:ln w="1908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Intro to FreeSurfer Jargon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928255" y="1600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recon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volume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voxel 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surface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vertex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cortical, subcortical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parcellation/segmentation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b="1" dirty="0">
                <a:solidFill>
                  <a:srgbClr val="000000"/>
                </a:solidFill>
                <a:latin typeface="Book Antiqua" charset="0"/>
              </a:rPr>
              <a:t>registration, morph, deform, transforms (computing vs. resampling)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endParaRPr lang="en-US" altLang="en-US" sz="28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endParaRPr lang="en-US" altLang="en-US" sz="2800" dirty="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19E447CF-2905-6541-A058-667677E05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600200"/>
            <a:ext cx="381000" cy="457200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47EB061C-B9B5-0A47-BD2A-7712C5B74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055" y="2057400"/>
            <a:ext cx="367145" cy="457200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0C3284D9-2322-8B47-B770-DC456C936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514600"/>
            <a:ext cx="381000" cy="4572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88A97B76-8F0A-0341-BDCF-312B8895E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055" y="2971800"/>
            <a:ext cx="367145" cy="4572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2E757A81-C850-E24F-A9F1-425498426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910" y="3429000"/>
            <a:ext cx="353290" cy="457200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6E05FF62-EEEA-AF4E-A01E-C57F6C4F5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055" y="3886200"/>
            <a:ext cx="367145" cy="457200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BBFD6493-8930-9648-B3AC-FD4A3BEB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910" y="4267200"/>
            <a:ext cx="353290" cy="457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400" b="1">
                <a:solidFill>
                  <a:srgbClr val="FFFFFF"/>
                </a:solidFill>
                <a:latin typeface="Book Antiqua" charset="0"/>
              </a:rPr>
              <a:t>Registration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Goal: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	to find a common coordinate system for the input data sets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Examples: </a:t>
            </a:r>
          </a:p>
          <a:p>
            <a:pPr marL="341313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comparing different MRI images of the same individual (longitudinal scans, diffusion vs functional scans)</a:t>
            </a:r>
          </a:p>
          <a:p>
            <a:pPr marL="341313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comparing MRI images of different individuals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custGeom>
            <a:avLst/>
            <a:gdLst>
              <a:gd name="T0" fmla="*/ 2133600 w 2133600"/>
              <a:gd name="T1" fmla="*/ 182563 h 365125"/>
              <a:gd name="T2" fmla="*/ 1066800 w 2133600"/>
              <a:gd name="T3" fmla="*/ 365125 h 365125"/>
              <a:gd name="T4" fmla="*/ 0 w 2133600"/>
              <a:gd name="T5" fmla="*/ 182563 h 365125"/>
              <a:gd name="T6" fmla="*/ 1066800 w 21336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33600"/>
              <a:gd name="T13" fmla="*/ 0 h 365125"/>
              <a:gd name="T14" fmla="*/ 2133600 w 21336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3600" h="365125">
                <a:moveTo>
                  <a:pt x="0" y="0"/>
                </a:moveTo>
                <a:lnTo>
                  <a:pt x="5927" y="0"/>
                </a:lnTo>
                <a:lnTo>
                  <a:pt x="5927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endParaRPr lang="en-US"/>
          </a:p>
        </p:txBody>
      </p:sp>
      <p:sp>
        <p:nvSpPr>
          <p:cNvPr id="83971" name="AutoShape 13"/>
          <p:cNvSpPr>
            <a:spLocks noChangeArrowheads="1"/>
          </p:cNvSpPr>
          <p:nvPr/>
        </p:nvSpPr>
        <p:spPr bwMode="auto">
          <a:xfrm>
            <a:off x="306388" y="3141663"/>
            <a:ext cx="762000" cy="363537"/>
          </a:xfrm>
          <a:custGeom>
            <a:avLst/>
            <a:gdLst>
              <a:gd name="T0" fmla="*/ 762000 w 762000"/>
              <a:gd name="T1" fmla="*/ 181769 h 363538"/>
              <a:gd name="T2" fmla="*/ 381000 w 762000"/>
              <a:gd name="T3" fmla="*/ 363528 h 363538"/>
              <a:gd name="T4" fmla="*/ 0 w 762000"/>
              <a:gd name="T5" fmla="*/ 181769 h 363538"/>
              <a:gd name="T6" fmla="*/ 381000 w 762000"/>
              <a:gd name="T7" fmla="*/ 0 h 3635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62000"/>
              <a:gd name="T13" fmla="*/ 0 h 363538"/>
              <a:gd name="T14" fmla="*/ 762000 w 762000"/>
              <a:gd name="T15" fmla="*/ 363538 h 363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0" h="363538">
                <a:moveTo>
                  <a:pt x="0" y="0"/>
                </a:moveTo>
                <a:lnTo>
                  <a:pt x="2125" y="0"/>
                </a:lnTo>
                <a:lnTo>
                  <a:pt x="2125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target</a:t>
            </a:r>
          </a:p>
        </p:txBody>
      </p:sp>
      <p:sp>
        <p:nvSpPr>
          <p:cNvPr id="83972" name="Text Box 14"/>
          <p:cNvSpPr txBox="1">
            <a:spLocks noChangeArrowheads="1"/>
          </p:cNvSpPr>
          <p:nvPr/>
        </p:nvSpPr>
        <p:spPr bwMode="auto">
          <a:xfrm>
            <a:off x="4556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Inter-subject, uni-modal example</a:t>
            </a:r>
          </a:p>
        </p:txBody>
      </p:sp>
      <p:grpSp>
        <p:nvGrpSpPr>
          <p:cNvPr id="83973" name="Group 2"/>
          <p:cNvGrpSpPr>
            <a:grpSpLocks/>
          </p:cNvGrpSpPr>
          <p:nvPr/>
        </p:nvGrpSpPr>
        <p:grpSpPr bwMode="auto">
          <a:xfrm>
            <a:off x="685800" y="914400"/>
            <a:ext cx="8275638" cy="5794375"/>
            <a:chOff x="685799" y="914399"/>
            <a:chExt cx="8276345" cy="5794377"/>
          </a:xfrm>
        </p:grpSpPr>
        <p:sp>
          <p:nvSpPr>
            <p:cNvPr id="83974" name="AutoShape 4"/>
            <p:cNvSpPr>
              <a:spLocks noChangeArrowheads="1"/>
            </p:cNvSpPr>
            <p:nvPr/>
          </p:nvSpPr>
          <p:spPr bwMode="auto">
            <a:xfrm>
              <a:off x="990599" y="6345239"/>
              <a:ext cx="1296988" cy="363537"/>
            </a:xfrm>
            <a:custGeom>
              <a:avLst/>
              <a:gdLst>
                <a:gd name="T0" fmla="*/ 1296988 w 1296988"/>
                <a:gd name="T1" fmla="*/ 181769 h 363538"/>
                <a:gd name="T2" fmla="*/ 648494 w 1296988"/>
                <a:gd name="T3" fmla="*/ 363528 h 363538"/>
                <a:gd name="T4" fmla="*/ 0 w 1296988"/>
                <a:gd name="T5" fmla="*/ 181769 h 363538"/>
                <a:gd name="T6" fmla="*/ 648494 w 1296988"/>
                <a:gd name="T7" fmla="*/ 0 h 3635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296988"/>
                <a:gd name="T13" fmla="*/ 0 h 363538"/>
                <a:gd name="T14" fmla="*/ 1296988 w 1296988"/>
                <a:gd name="T15" fmla="*/ 363538 h 363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988" h="363538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6 DOF</a:t>
              </a:r>
            </a:p>
          </p:txBody>
        </p:sp>
        <p:sp>
          <p:nvSpPr>
            <p:cNvPr id="83975" name="AutoShape 7"/>
            <p:cNvSpPr>
              <a:spLocks noChangeArrowheads="1"/>
            </p:cNvSpPr>
            <p:nvPr/>
          </p:nvSpPr>
          <p:spPr bwMode="auto">
            <a:xfrm>
              <a:off x="5335588" y="3141663"/>
              <a:ext cx="901700" cy="363537"/>
            </a:xfrm>
            <a:custGeom>
              <a:avLst/>
              <a:gdLst>
                <a:gd name="T0" fmla="*/ 901700 w 901700"/>
                <a:gd name="T1" fmla="*/ 181769 h 363538"/>
                <a:gd name="T2" fmla="*/ 450850 w 901700"/>
                <a:gd name="T3" fmla="*/ 363528 h 363538"/>
                <a:gd name="T4" fmla="*/ 0 w 901700"/>
                <a:gd name="T5" fmla="*/ 181769 h 363538"/>
                <a:gd name="T6" fmla="*/ 450850 w 901700"/>
                <a:gd name="T7" fmla="*/ 0 h 3635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901700"/>
                <a:gd name="T13" fmla="*/ 0 h 363538"/>
                <a:gd name="T14" fmla="*/ 901700 w 901700"/>
                <a:gd name="T15" fmla="*/ 363538 h 363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1700" h="363538">
                  <a:moveTo>
                    <a:pt x="0" y="0"/>
                  </a:moveTo>
                  <a:lnTo>
                    <a:pt x="2511" y="0"/>
                  </a:lnTo>
                  <a:lnTo>
                    <a:pt x="25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subject</a:t>
              </a:r>
            </a:p>
          </p:txBody>
        </p:sp>
        <p:sp>
          <p:nvSpPr>
            <p:cNvPr id="83976" name="AutoShape 11"/>
            <p:cNvSpPr>
              <a:spLocks noChangeArrowheads="1"/>
            </p:cNvSpPr>
            <p:nvPr/>
          </p:nvSpPr>
          <p:spPr bwMode="auto">
            <a:xfrm>
              <a:off x="3854449" y="6345239"/>
              <a:ext cx="1296988" cy="363537"/>
            </a:xfrm>
            <a:custGeom>
              <a:avLst/>
              <a:gdLst>
                <a:gd name="T0" fmla="*/ 1296988 w 1296988"/>
                <a:gd name="T1" fmla="*/ 181769 h 363538"/>
                <a:gd name="T2" fmla="*/ 648494 w 1296988"/>
                <a:gd name="T3" fmla="*/ 363528 h 363538"/>
                <a:gd name="T4" fmla="*/ 0 w 1296988"/>
                <a:gd name="T5" fmla="*/ 181769 h 363538"/>
                <a:gd name="T6" fmla="*/ 648494 w 1296988"/>
                <a:gd name="T7" fmla="*/ 0 h 3635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296988"/>
                <a:gd name="T13" fmla="*/ 0 h 363538"/>
                <a:gd name="T14" fmla="*/ 1296988 w 1296988"/>
                <a:gd name="T15" fmla="*/ 363538 h 363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988" h="363538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9 DOF</a:t>
              </a:r>
            </a:p>
          </p:txBody>
        </p:sp>
        <p:grpSp>
          <p:nvGrpSpPr>
            <p:cNvPr id="83977" name="Group 1"/>
            <p:cNvGrpSpPr>
              <a:grpSpLocks/>
            </p:cNvGrpSpPr>
            <p:nvPr/>
          </p:nvGrpSpPr>
          <p:grpSpPr bwMode="auto">
            <a:xfrm>
              <a:off x="685799" y="914399"/>
              <a:ext cx="8276345" cy="5273202"/>
              <a:chOff x="685799" y="914399"/>
              <a:chExt cx="8276345" cy="5273202"/>
            </a:xfrm>
          </p:grpSpPr>
          <p:pic>
            <p:nvPicPr>
              <p:cNvPr id="83979" name="Picture 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1" t="16312" r="34621" b="22069"/>
              <a:stretch>
                <a:fillRect/>
              </a:stretch>
            </p:blipFill>
            <p:spPr bwMode="auto">
              <a:xfrm>
                <a:off x="685799" y="3733801"/>
                <a:ext cx="2368194" cy="2453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8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96" t="26666" r="38760" b="20425"/>
              <a:stretch>
                <a:fillRect/>
              </a:stretch>
            </p:blipFill>
            <p:spPr bwMode="auto">
              <a:xfrm>
                <a:off x="6019800" y="990599"/>
                <a:ext cx="2154298" cy="2106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81" name="Picture 10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64" t="18179" r="32999" b="20203"/>
              <a:stretch>
                <a:fillRect/>
              </a:stretch>
            </p:blipFill>
            <p:spPr bwMode="auto">
              <a:xfrm>
                <a:off x="3581399" y="3733800"/>
                <a:ext cx="2605028" cy="2453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82" name="Picture 12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13" t="19899" r="34087" b="24042"/>
              <a:stretch>
                <a:fillRect/>
              </a:stretch>
            </p:blipFill>
            <p:spPr bwMode="auto">
              <a:xfrm>
                <a:off x="914399" y="914399"/>
                <a:ext cx="2466868" cy="2209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83" name="Picture 1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41" t="18234" r="33516" b="21567"/>
              <a:stretch>
                <a:fillRect/>
              </a:stretch>
            </p:blipFill>
            <p:spPr bwMode="auto">
              <a:xfrm>
                <a:off x="6477000" y="3733800"/>
                <a:ext cx="2485144" cy="2397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3978" name="AutoShape 17"/>
            <p:cNvSpPr>
              <a:spLocks noChangeArrowheads="1"/>
            </p:cNvSpPr>
            <p:nvPr/>
          </p:nvSpPr>
          <p:spPr bwMode="auto">
            <a:xfrm>
              <a:off x="6781800" y="6345239"/>
              <a:ext cx="1423988" cy="363537"/>
            </a:xfrm>
            <a:custGeom>
              <a:avLst/>
              <a:gdLst>
                <a:gd name="T0" fmla="*/ 1423988 w 1423988"/>
                <a:gd name="T1" fmla="*/ 181769 h 363538"/>
                <a:gd name="T2" fmla="*/ 711994 w 1423988"/>
                <a:gd name="T3" fmla="*/ 363528 h 363538"/>
                <a:gd name="T4" fmla="*/ 0 w 1423988"/>
                <a:gd name="T5" fmla="*/ 181769 h 363538"/>
                <a:gd name="T6" fmla="*/ 711994 w 1423988"/>
                <a:gd name="T7" fmla="*/ 0 h 3635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423988"/>
                <a:gd name="T13" fmla="*/ 0 h 363538"/>
                <a:gd name="T14" fmla="*/ 1423988 w 1423988"/>
                <a:gd name="T15" fmla="*/ 363538 h 363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3988" h="363538">
                  <a:moveTo>
                    <a:pt x="0" y="0"/>
                  </a:moveTo>
                  <a:lnTo>
                    <a:pt x="3963" y="0"/>
                  </a:lnTo>
                  <a:lnTo>
                    <a:pt x="3963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12 DOF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Linear registration: 6, 9, 12 DOF</a:t>
            </a:r>
          </a:p>
        </p:txBody>
      </p:sp>
      <p:grpSp>
        <p:nvGrpSpPr>
          <p:cNvPr id="22530" name="Group 2"/>
          <p:cNvGrpSpPr>
            <a:grpSpLocks noChangeAspect="1"/>
          </p:cNvGrpSpPr>
          <p:nvPr/>
        </p:nvGrpSpPr>
        <p:grpSpPr bwMode="auto">
          <a:xfrm>
            <a:off x="2590800" y="1646238"/>
            <a:ext cx="4002088" cy="3197225"/>
            <a:chOff x="1872" y="1250"/>
            <a:chExt cx="3511" cy="2013"/>
          </a:xfrm>
        </p:grpSpPr>
        <p:pic>
          <p:nvPicPr>
            <p:cNvPr id="86032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72" y="1250"/>
              <a:ext cx="3511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33" name="AutoShape 4"/>
            <p:cNvSpPr>
              <a:spLocks noChangeArrowheads="1"/>
            </p:cNvSpPr>
            <p:nvPr/>
          </p:nvSpPr>
          <p:spPr bwMode="auto">
            <a:xfrm>
              <a:off x="1876" y="3034"/>
              <a:ext cx="817" cy="229"/>
            </a:xfrm>
            <a:custGeom>
              <a:avLst/>
              <a:gdLst>
                <a:gd name="T0" fmla="*/ 817 w 817"/>
                <a:gd name="T1" fmla="*/ 115 h 229"/>
                <a:gd name="T2" fmla="*/ 409 w 817"/>
                <a:gd name="T3" fmla="*/ 229 h 229"/>
                <a:gd name="T4" fmla="*/ 0 w 817"/>
                <a:gd name="T5" fmla="*/ 115 h 229"/>
                <a:gd name="T6" fmla="*/ 409 w 81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17"/>
                <a:gd name="T13" fmla="*/ 0 h 229"/>
                <a:gd name="T14" fmla="*/ 817 w 81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" h="229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6 DOF</a:t>
              </a:r>
            </a:p>
          </p:txBody>
        </p:sp>
      </p:grp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2587625" y="1646238"/>
            <a:ext cx="4008438" cy="3182937"/>
            <a:chOff x="1876" y="1250"/>
            <a:chExt cx="2525" cy="2005"/>
          </a:xfrm>
        </p:grpSpPr>
        <p:pic>
          <p:nvPicPr>
            <p:cNvPr id="86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80" y="1250"/>
              <a:ext cx="2521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31" name="AutoShape 7"/>
            <p:cNvSpPr>
              <a:spLocks noChangeArrowheads="1"/>
            </p:cNvSpPr>
            <p:nvPr/>
          </p:nvSpPr>
          <p:spPr bwMode="auto">
            <a:xfrm>
              <a:off x="1876" y="3026"/>
              <a:ext cx="817" cy="229"/>
            </a:xfrm>
            <a:custGeom>
              <a:avLst/>
              <a:gdLst>
                <a:gd name="T0" fmla="*/ 817 w 817"/>
                <a:gd name="T1" fmla="*/ 115 h 229"/>
                <a:gd name="T2" fmla="*/ 409 w 817"/>
                <a:gd name="T3" fmla="*/ 229 h 229"/>
                <a:gd name="T4" fmla="*/ 0 w 817"/>
                <a:gd name="T5" fmla="*/ 115 h 229"/>
                <a:gd name="T6" fmla="*/ 409 w 81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17"/>
                <a:gd name="T13" fmla="*/ 0 h 229"/>
                <a:gd name="T14" fmla="*/ 817 w 81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" h="229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9 DOF</a:t>
              </a:r>
            </a:p>
          </p:txBody>
        </p:sp>
      </p:grp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2587625" y="1646238"/>
            <a:ext cx="4002088" cy="3182937"/>
            <a:chOff x="1872" y="1250"/>
            <a:chExt cx="2521" cy="2005"/>
          </a:xfrm>
        </p:grpSpPr>
        <p:pic>
          <p:nvPicPr>
            <p:cNvPr id="8602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72" y="1250"/>
              <a:ext cx="2521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9" name="AutoShape 10"/>
            <p:cNvSpPr>
              <a:spLocks noChangeArrowheads="1"/>
            </p:cNvSpPr>
            <p:nvPr/>
          </p:nvSpPr>
          <p:spPr bwMode="auto">
            <a:xfrm>
              <a:off x="1878" y="3026"/>
              <a:ext cx="897" cy="229"/>
            </a:xfrm>
            <a:custGeom>
              <a:avLst/>
              <a:gdLst>
                <a:gd name="T0" fmla="*/ 897 w 897"/>
                <a:gd name="T1" fmla="*/ 115 h 229"/>
                <a:gd name="T2" fmla="*/ 449 w 897"/>
                <a:gd name="T3" fmla="*/ 229 h 229"/>
                <a:gd name="T4" fmla="*/ 0 w 897"/>
                <a:gd name="T5" fmla="*/ 115 h 229"/>
                <a:gd name="T6" fmla="*/ 449 w 89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97"/>
                <a:gd name="T13" fmla="*/ 0 h 229"/>
                <a:gd name="T14" fmla="*/ 897 w 89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7" h="229">
                  <a:moveTo>
                    <a:pt x="0" y="0"/>
                  </a:moveTo>
                  <a:lnTo>
                    <a:pt x="3963" y="0"/>
                  </a:lnTo>
                  <a:lnTo>
                    <a:pt x="3963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12 DOF</a:t>
              </a:r>
            </a:p>
          </p:txBody>
        </p:sp>
      </p:grpSp>
      <p:grpSp>
        <p:nvGrpSpPr>
          <p:cNvPr id="22539" name="Group 11"/>
          <p:cNvGrpSpPr>
            <a:grpSpLocks noChangeAspect="1"/>
          </p:cNvGrpSpPr>
          <p:nvPr/>
        </p:nvGrpSpPr>
        <p:grpSpPr bwMode="auto">
          <a:xfrm>
            <a:off x="2587625" y="1646238"/>
            <a:ext cx="4040188" cy="3173412"/>
            <a:chOff x="1848" y="1250"/>
            <a:chExt cx="2550" cy="2003"/>
          </a:xfrm>
        </p:grpSpPr>
        <p:pic>
          <p:nvPicPr>
            <p:cNvPr id="8602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72" y="1250"/>
              <a:ext cx="2526" cy="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7" name="AutoShape 13"/>
            <p:cNvSpPr>
              <a:spLocks noChangeArrowheads="1"/>
            </p:cNvSpPr>
            <p:nvPr/>
          </p:nvSpPr>
          <p:spPr bwMode="auto">
            <a:xfrm>
              <a:off x="1848" y="3024"/>
              <a:ext cx="568" cy="229"/>
            </a:xfrm>
            <a:custGeom>
              <a:avLst/>
              <a:gdLst>
                <a:gd name="T0" fmla="*/ 568 w 568"/>
                <a:gd name="T1" fmla="*/ 115 h 229"/>
                <a:gd name="T2" fmla="*/ 284 w 568"/>
                <a:gd name="T3" fmla="*/ 229 h 229"/>
                <a:gd name="T4" fmla="*/ 0 w 568"/>
                <a:gd name="T5" fmla="*/ 115 h 229"/>
                <a:gd name="T6" fmla="*/ 284 w 568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568"/>
                <a:gd name="T13" fmla="*/ 0 h 229"/>
                <a:gd name="T14" fmla="*/ 568 w 568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229">
                  <a:moveTo>
                    <a:pt x="0" y="0"/>
                  </a:moveTo>
                  <a:lnTo>
                    <a:pt x="2507" y="0"/>
                  </a:lnTo>
                  <a:lnTo>
                    <a:pt x="2507" y="1012"/>
                  </a:lnTo>
                  <a:lnTo>
                    <a:pt x="0" y="101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subject</a:t>
              </a:r>
            </a:p>
          </p:txBody>
        </p:sp>
      </p:grp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2587625" y="1646238"/>
            <a:ext cx="4002088" cy="3128962"/>
            <a:chOff x="1872" y="1250"/>
            <a:chExt cx="2521" cy="1971"/>
          </a:xfrm>
        </p:grpSpPr>
        <p:pic>
          <p:nvPicPr>
            <p:cNvPr id="86024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72" y="1250"/>
              <a:ext cx="2521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5" name="AutoShape 16"/>
            <p:cNvSpPr>
              <a:spLocks noChangeArrowheads="1"/>
            </p:cNvSpPr>
            <p:nvPr/>
          </p:nvSpPr>
          <p:spPr bwMode="auto">
            <a:xfrm>
              <a:off x="1873" y="2978"/>
              <a:ext cx="480" cy="229"/>
            </a:xfrm>
            <a:custGeom>
              <a:avLst/>
              <a:gdLst>
                <a:gd name="T0" fmla="*/ 480 w 480"/>
                <a:gd name="T1" fmla="*/ 115 h 229"/>
                <a:gd name="T2" fmla="*/ 240 w 480"/>
                <a:gd name="T3" fmla="*/ 229 h 229"/>
                <a:gd name="T4" fmla="*/ 0 w 480"/>
                <a:gd name="T5" fmla="*/ 115 h 229"/>
                <a:gd name="T6" fmla="*/ 240 w 480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80"/>
                <a:gd name="T13" fmla="*/ 0 h 229"/>
                <a:gd name="T14" fmla="*/ 480 w 480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29">
                  <a:moveTo>
                    <a:pt x="0" y="0"/>
                  </a:moveTo>
                  <a:lnTo>
                    <a:pt x="2125" y="0"/>
                  </a:lnTo>
                  <a:lnTo>
                    <a:pt x="2125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target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Intro to FreeSurfer Jargon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recon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volume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voxel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surface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vertex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cortical, subcortical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 err="1">
                <a:solidFill>
                  <a:srgbClr val="000000"/>
                </a:solidFill>
                <a:latin typeface="Book Antiqua" charset="0"/>
              </a:rPr>
              <a:t>parcellation</a:t>
            </a: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/segmentation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registration, morph, deform, transforms (computing vs. resampling)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endParaRPr lang="en-US" altLang="en-US" sz="28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endParaRPr lang="en-US" altLang="en-US" sz="2800" dirty="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Linear registration: 6, 9, 12 DOF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3784853" y="1984375"/>
            <a:chExt cx="3835147" cy="3612001"/>
          </a:xfrm>
        </p:grpSpPr>
        <p:pic>
          <p:nvPicPr>
            <p:cNvPr id="8808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3784853" y="1984375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81" name="AutoShape 4"/>
            <p:cNvSpPr>
              <a:spLocks noChangeArrowheads="1"/>
            </p:cNvSpPr>
            <p:nvPr/>
          </p:nvSpPr>
          <p:spPr bwMode="auto">
            <a:xfrm>
              <a:off x="3810000" y="5199062"/>
              <a:ext cx="762000" cy="363538"/>
            </a:xfrm>
            <a:custGeom>
              <a:avLst/>
              <a:gdLst>
                <a:gd name="T0" fmla="*/ 2147483646 w 480"/>
                <a:gd name="T1" fmla="*/ 2147483646 h 229"/>
                <a:gd name="T2" fmla="*/ 2147483646 w 480"/>
                <a:gd name="T3" fmla="*/ 2147483646 h 229"/>
                <a:gd name="T4" fmla="*/ 0 w 480"/>
                <a:gd name="T5" fmla="*/ 2147483646 h 229"/>
                <a:gd name="T6" fmla="*/ 2147483646 w 480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80"/>
                <a:gd name="T13" fmla="*/ 0 h 229"/>
                <a:gd name="T14" fmla="*/ 480 w 480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29">
                  <a:moveTo>
                    <a:pt x="0" y="0"/>
                  </a:moveTo>
                  <a:lnTo>
                    <a:pt x="2125" y="0"/>
                  </a:lnTo>
                  <a:lnTo>
                    <a:pt x="2125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target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6934200" y="3953449"/>
            <a:chExt cx="3835147" cy="3612001"/>
          </a:xfrm>
        </p:grpSpPr>
        <p:pic>
          <p:nvPicPr>
            <p:cNvPr id="88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6934200" y="3953449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9" name="AutoShape 7"/>
            <p:cNvSpPr>
              <a:spLocks noChangeArrowheads="1"/>
            </p:cNvSpPr>
            <p:nvPr/>
          </p:nvSpPr>
          <p:spPr bwMode="auto">
            <a:xfrm>
              <a:off x="6946900" y="7162800"/>
              <a:ext cx="901700" cy="363538"/>
            </a:xfrm>
            <a:custGeom>
              <a:avLst/>
              <a:gdLst>
                <a:gd name="T0" fmla="*/ 2147483646 w 568"/>
                <a:gd name="T1" fmla="*/ 2147483646 h 229"/>
                <a:gd name="T2" fmla="*/ 2147483646 w 568"/>
                <a:gd name="T3" fmla="*/ 2147483646 h 229"/>
                <a:gd name="T4" fmla="*/ 0 w 568"/>
                <a:gd name="T5" fmla="*/ 2147483646 h 229"/>
                <a:gd name="T6" fmla="*/ 2147483646 w 568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568"/>
                <a:gd name="T13" fmla="*/ 0 h 229"/>
                <a:gd name="T14" fmla="*/ 568 w 568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229">
                  <a:moveTo>
                    <a:pt x="0" y="0"/>
                  </a:moveTo>
                  <a:lnTo>
                    <a:pt x="2511" y="0"/>
                  </a:lnTo>
                  <a:lnTo>
                    <a:pt x="25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subject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7061453" y="1581150"/>
            <a:chExt cx="3835147" cy="3612001"/>
          </a:xfrm>
        </p:grpSpPr>
        <p:pic>
          <p:nvPicPr>
            <p:cNvPr id="88076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7061453" y="1581150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7" name="AutoShape 10"/>
            <p:cNvSpPr>
              <a:spLocks noChangeArrowheads="1"/>
            </p:cNvSpPr>
            <p:nvPr/>
          </p:nvSpPr>
          <p:spPr bwMode="auto">
            <a:xfrm>
              <a:off x="7086600" y="4800600"/>
              <a:ext cx="1310272" cy="367878"/>
            </a:xfrm>
            <a:custGeom>
              <a:avLst/>
              <a:gdLst>
                <a:gd name="T0" fmla="*/ 2147483646 w 673"/>
                <a:gd name="T1" fmla="*/ 2147483646 h 229"/>
                <a:gd name="T2" fmla="*/ 2147483646 w 673"/>
                <a:gd name="T3" fmla="*/ 2147483646 h 229"/>
                <a:gd name="T4" fmla="*/ 0 w 673"/>
                <a:gd name="T5" fmla="*/ 2147483646 h 229"/>
                <a:gd name="T6" fmla="*/ 2147483646 w 673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673"/>
                <a:gd name="T13" fmla="*/ 0 h 229"/>
                <a:gd name="T14" fmla="*/ 673 w 673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229">
                  <a:moveTo>
                    <a:pt x="0" y="0"/>
                  </a:moveTo>
                  <a:lnTo>
                    <a:pt x="2972" y="0"/>
                  </a:lnTo>
                  <a:lnTo>
                    <a:pt x="2972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6 DOF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-271462" y="2375452"/>
            <a:chExt cx="3835147" cy="3612001"/>
          </a:xfrm>
        </p:grpSpPr>
        <p:pic>
          <p:nvPicPr>
            <p:cNvPr id="88074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-271462" y="2375452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5" name="AutoShape 13"/>
            <p:cNvSpPr>
              <a:spLocks noChangeArrowheads="1"/>
            </p:cNvSpPr>
            <p:nvPr/>
          </p:nvSpPr>
          <p:spPr bwMode="auto">
            <a:xfrm>
              <a:off x="-242888" y="5575300"/>
              <a:ext cx="1309688" cy="368300"/>
            </a:xfrm>
            <a:custGeom>
              <a:avLst/>
              <a:gdLst>
                <a:gd name="T0" fmla="*/ 2147483646 w 673"/>
                <a:gd name="T1" fmla="*/ 2147483646 h 229"/>
                <a:gd name="T2" fmla="*/ 2147483646 w 673"/>
                <a:gd name="T3" fmla="*/ 2147483646 h 229"/>
                <a:gd name="T4" fmla="*/ 0 w 673"/>
                <a:gd name="T5" fmla="*/ 2147483646 h 229"/>
                <a:gd name="T6" fmla="*/ 2147483646 w 673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673"/>
                <a:gd name="T13" fmla="*/ 0 h 229"/>
                <a:gd name="T14" fmla="*/ 673 w 673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229">
                  <a:moveTo>
                    <a:pt x="0" y="0"/>
                  </a:moveTo>
                  <a:lnTo>
                    <a:pt x="2972" y="0"/>
                  </a:lnTo>
                  <a:lnTo>
                    <a:pt x="2972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9 DOF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-1066800" y="1219200"/>
            <a:chExt cx="3835147" cy="3612001"/>
          </a:xfrm>
        </p:grpSpPr>
        <p:pic>
          <p:nvPicPr>
            <p:cNvPr id="88072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-1066800" y="1219200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3" name="TextBox 1"/>
            <p:cNvSpPr txBox="1">
              <a:spLocks noChangeArrowheads="1"/>
            </p:cNvSpPr>
            <p:nvPr/>
          </p:nvSpPr>
          <p:spPr bwMode="auto">
            <a:xfrm>
              <a:off x="-1066800" y="4431268"/>
              <a:ext cx="1441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FFFF"/>
                  </a:solidFill>
                </a:rPr>
                <a:t>Flirt 12 DOF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Linear registration: 6, 9, 12 DOF</a:t>
            </a:r>
          </a:p>
        </p:txBody>
      </p:sp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2971800" y="1984375"/>
            <a:ext cx="4738688" cy="3957638"/>
            <a:chOff x="1872" y="1250"/>
            <a:chExt cx="2985" cy="2493"/>
          </a:xfrm>
        </p:grpSpPr>
        <p:pic>
          <p:nvPicPr>
            <p:cNvPr id="9012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1872" y="1250"/>
              <a:ext cx="2985" cy="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9" name="AutoShape 4"/>
            <p:cNvSpPr>
              <a:spLocks noChangeArrowheads="1"/>
            </p:cNvSpPr>
            <p:nvPr/>
          </p:nvSpPr>
          <p:spPr bwMode="auto">
            <a:xfrm>
              <a:off x="1963" y="3458"/>
              <a:ext cx="480" cy="229"/>
            </a:xfrm>
            <a:custGeom>
              <a:avLst/>
              <a:gdLst>
                <a:gd name="T0" fmla="*/ 480 w 480"/>
                <a:gd name="T1" fmla="*/ 115 h 229"/>
                <a:gd name="T2" fmla="*/ 240 w 480"/>
                <a:gd name="T3" fmla="*/ 229 h 229"/>
                <a:gd name="T4" fmla="*/ 0 w 480"/>
                <a:gd name="T5" fmla="*/ 115 h 229"/>
                <a:gd name="T6" fmla="*/ 240 w 480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80"/>
                <a:gd name="T13" fmla="*/ 0 h 229"/>
                <a:gd name="T14" fmla="*/ 480 w 480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29">
                  <a:moveTo>
                    <a:pt x="0" y="0"/>
                  </a:moveTo>
                  <a:lnTo>
                    <a:pt x="2125" y="0"/>
                  </a:lnTo>
                  <a:lnTo>
                    <a:pt x="2125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target</a:t>
              </a:r>
            </a:p>
          </p:txBody>
        </p:sp>
      </p:grp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2971800" y="1984375"/>
            <a:ext cx="4738688" cy="3957638"/>
            <a:chOff x="1872" y="1250"/>
            <a:chExt cx="2985" cy="2493"/>
          </a:xfrm>
        </p:grpSpPr>
        <p:pic>
          <p:nvPicPr>
            <p:cNvPr id="901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1872" y="1250"/>
              <a:ext cx="2985" cy="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7" name="AutoShape 7"/>
            <p:cNvSpPr>
              <a:spLocks noChangeArrowheads="1"/>
            </p:cNvSpPr>
            <p:nvPr/>
          </p:nvSpPr>
          <p:spPr bwMode="auto">
            <a:xfrm>
              <a:off x="1945" y="3513"/>
              <a:ext cx="568" cy="229"/>
            </a:xfrm>
            <a:custGeom>
              <a:avLst/>
              <a:gdLst>
                <a:gd name="T0" fmla="*/ 568 w 568"/>
                <a:gd name="T1" fmla="*/ 115 h 229"/>
                <a:gd name="T2" fmla="*/ 284 w 568"/>
                <a:gd name="T3" fmla="*/ 229 h 229"/>
                <a:gd name="T4" fmla="*/ 0 w 568"/>
                <a:gd name="T5" fmla="*/ 115 h 229"/>
                <a:gd name="T6" fmla="*/ 284 w 568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568"/>
                <a:gd name="T13" fmla="*/ 0 h 229"/>
                <a:gd name="T14" fmla="*/ 568 w 568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229">
                  <a:moveTo>
                    <a:pt x="0" y="0"/>
                  </a:moveTo>
                  <a:lnTo>
                    <a:pt x="2511" y="0"/>
                  </a:lnTo>
                  <a:lnTo>
                    <a:pt x="25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subject</a:t>
              </a:r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2971800" y="1984375"/>
            <a:ext cx="4738688" cy="3957638"/>
            <a:chOff x="1872" y="1250"/>
            <a:chExt cx="2985" cy="2493"/>
          </a:xfrm>
        </p:grpSpPr>
        <p:pic>
          <p:nvPicPr>
            <p:cNvPr id="9012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1872" y="1250"/>
              <a:ext cx="2985" cy="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5" name="AutoShape 10"/>
            <p:cNvSpPr>
              <a:spLocks noChangeArrowheads="1"/>
            </p:cNvSpPr>
            <p:nvPr/>
          </p:nvSpPr>
          <p:spPr bwMode="auto">
            <a:xfrm>
              <a:off x="1962" y="3435"/>
              <a:ext cx="817" cy="229"/>
            </a:xfrm>
            <a:custGeom>
              <a:avLst/>
              <a:gdLst>
                <a:gd name="T0" fmla="*/ 817 w 817"/>
                <a:gd name="T1" fmla="*/ 115 h 229"/>
                <a:gd name="T2" fmla="*/ 409 w 817"/>
                <a:gd name="T3" fmla="*/ 229 h 229"/>
                <a:gd name="T4" fmla="*/ 0 w 817"/>
                <a:gd name="T5" fmla="*/ 115 h 229"/>
                <a:gd name="T6" fmla="*/ 409 w 81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17"/>
                <a:gd name="T13" fmla="*/ 0 h 229"/>
                <a:gd name="T14" fmla="*/ 817 w 81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" h="229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6 DOF</a:t>
              </a:r>
            </a:p>
          </p:txBody>
        </p:sp>
      </p:grp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2971800" y="1984375"/>
            <a:ext cx="4738688" cy="3957638"/>
            <a:chOff x="1872" y="1250"/>
            <a:chExt cx="2985" cy="2493"/>
          </a:xfrm>
        </p:grpSpPr>
        <p:pic>
          <p:nvPicPr>
            <p:cNvPr id="9012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1872" y="1250"/>
              <a:ext cx="2985" cy="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3" name="AutoShape 13"/>
            <p:cNvSpPr>
              <a:spLocks noChangeArrowheads="1"/>
            </p:cNvSpPr>
            <p:nvPr/>
          </p:nvSpPr>
          <p:spPr bwMode="auto">
            <a:xfrm>
              <a:off x="1962" y="3435"/>
              <a:ext cx="817" cy="229"/>
            </a:xfrm>
            <a:custGeom>
              <a:avLst/>
              <a:gdLst>
                <a:gd name="T0" fmla="*/ 817 w 817"/>
                <a:gd name="T1" fmla="*/ 115 h 229"/>
                <a:gd name="T2" fmla="*/ 409 w 817"/>
                <a:gd name="T3" fmla="*/ 229 h 229"/>
                <a:gd name="T4" fmla="*/ 0 w 817"/>
                <a:gd name="T5" fmla="*/ 115 h 229"/>
                <a:gd name="T6" fmla="*/ 409 w 81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17"/>
                <a:gd name="T13" fmla="*/ 0 h 229"/>
                <a:gd name="T14" fmla="*/ 817 w 81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" h="229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9 DOF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971800" y="1984375"/>
            <a:ext cx="4738688" cy="3956050"/>
            <a:chOff x="5715000" y="2362200"/>
            <a:chExt cx="4738688" cy="3956050"/>
          </a:xfrm>
        </p:grpSpPr>
        <p:pic>
          <p:nvPicPr>
            <p:cNvPr id="90120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5715000" y="2362200"/>
              <a:ext cx="4738688" cy="395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1" name="TextBox 1"/>
            <p:cNvSpPr txBox="1">
              <a:spLocks noChangeArrowheads="1"/>
            </p:cNvSpPr>
            <p:nvPr/>
          </p:nvSpPr>
          <p:spPr bwMode="auto">
            <a:xfrm>
              <a:off x="5715000" y="5943600"/>
              <a:ext cx="1441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FFFF"/>
                  </a:solidFill>
                </a:rPr>
                <a:t>Flirt 12 DOF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304800" y="76200"/>
            <a:ext cx="84582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Intra-subject, multi-modal example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6694" r="22685" b="17404"/>
          <a:stretch>
            <a:fillRect/>
          </a:stretch>
        </p:blipFill>
        <p:spPr bwMode="auto">
          <a:xfrm>
            <a:off x="92075" y="1398588"/>
            <a:ext cx="30321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6694" r="22685" b="24170"/>
          <a:stretch>
            <a:fillRect/>
          </a:stretch>
        </p:blipFill>
        <p:spPr bwMode="auto">
          <a:xfrm>
            <a:off x="2895600" y="1398588"/>
            <a:ext cx="3032125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15146" r="22685" b="17404"/>
          <a:stretch>
            <a:fillRect/>
          </a:stretch>
        </p:blipFill>
        <p:spPr bwMode="auto">
          <a:xfrm>
            <a:off x="2900363" y="4114800"/>
            <a:ext cx="303212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6694" r="22685" b="20786"/>
          <a:stretch>
            <a:fillRect/>
          </a:stretch>
        </p:blipFill>
        <p:spPr bwMode="auto">
          <a:xfrm>
            <a:off x="5962650" y="1398588"/>
            <a:ext cx="3032125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16838" r="22685" b="17404"/>
          <a:stretch>
            <a:fillRect/>
          </a:stretch>
        </p:blipFill>
        <p:spPr bwMode="auto">
          <a:xfrm>
            <a:off x="5962650" y="4191000"/>
            <a:ext cx="30321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8" name="AutoShape 7"/>
          <p:cNvSpPr>
            <a:spLocks noChangeArrowheads="1"/>
          </p:cNvSpPr>
          <p:nvPr/>
        </p:nvSpPr>
        <p:spPr bwMode="auto">
          <a:xfrm>
            <a:off x="4652963" y="3657600"/>
            <a:ext cx="2600325" cy="365125"/>
          </a:xfrm>
          <a:custGeom>
            <a:avLst/>
            <a:gdLst>
              <a:gd name="T0" fmla="*/ 2600325 w 2600325"/>
              <a:gd name="T1" fmla="*/ 182563 h 365125"/>
              <a:gd name="T2" fmla="*/ 1300163 w 2600325"/>
              <a:gd name="T3" fmla="*/ 365125 h 365125"/>
              <a:gd name="T4" fmla="*/ 0 w 2600325"/>
              <a:gd name="T5" fmla="*/ 182563 h 365125"/>
              <a:gd name="T6" fmla="*/ 1300163 w 2600325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600325"/>
              <a:gd name="T13" fmla="*/ 0 h 365125"/>
              <a:gd name="T14" fmla="*/ 2600325 w 2600325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0325" h="365125">
                <a:moveTo>
                  <a:pt x="0" y="0"/>
                </a:moveTo>
                <a:lnTo>
                  <a:pt x="7227" y="0"/>
                </a:lnTo>
                <a:lnTo>
                  <a:pt x="7227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before spatial alignment</a:t>
            </a:r>
          </a:p>
        </p:txBody>
      </p:sp>
      <p:sp>
        <p:nvSpPr>
          <p:cNvPr id="92169" name="AutoShape 8"/>
          <p:cNvSpPr>
            <a:spLocks noChangeArrowheads="1"/>
          </p:cNvSpPr>
          <p:nvPr/>
        </p:nvSpPr>
        <p:spPr bwMode="auto">
          <a:xfrm>
            <a:off x="4727575" y="6335713"/>
            <a:ext cx="2411413" cy="365125"/>
          </a:xfrm>
          <a:custGeom>
            <a:avLst/>
            <a:gdLst>
              <a:gd name="T0" fmla="*/ 2411413 w 2411413"/>
              <a:gd name="T1" fmla="*/ 182563 h 365125"/>
              <a:gd name="T2" fmla="*/ 1205707 w 2411413"/>
              <a:gd name="T3" fmla="*/ 365125 h 365125"/>
              <a:gd name="T4" fmla="*/ 0 w 2411413"/>
              <a:gd name="T5" fmla="*/ 182563 h 365125"/>
              <a:gd name="T6" fmla="*/ 1205707 w 2411413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11413"/>
              <a:gd name="T13" fmla="*/ 0 h 365125"/>
              <a:gd name="T14" fmla="*/ 2411413 w 2411413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1413" h="365125">
                <a:moveTo>
                  <a:pt x="0" y="0"/>
                </a:moveTo>
                <a:lnTo>
                  <a:pt x="6702" y="0"/>
                </a:lnTo>
                <a:lnTo>
                  <a:pt x="6702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after spatial alignment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r="22685" b="8774"/>
          <a:stretch>
            <a:fillRect/>
          </a:stretch>
        </p:blipFill>
        <p:spPr bwMode="auto">
          <a:xfrm>
            <a:off x="0" y="573088"/>
            <a:ext cx="320992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1" name="Group 1"/>
          <p:cNvGrpSpPr>
            <a:grpSpLocks/>
          </p:cNvGrpSpPr>
          <p:nvPr/>
        </p:nvGrpSpPr>
        <p:grpSpPr bwMode="auto">
          <a:xfrm>
            <a:off x="2895600" y="569913"/>
            <a:ext cx="6261100" cy="5870575"/>
            <a:chOff x="2895600" y="569780"/>
            <a:chExt cx="6260382" cy="5870840"/>
          </a:xfrm>
        </p:grpSpPr>
        <p:pic>
          <p:nvPicPr>
            <p:cNvPr id="94214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0" r="19850" b="1337"/>
            <a:stretch>
              <a:fillRect/>
            </a:stretch>
          </p:blipFill>
          <p:spPr bwMode="auto">
            <a:xfrm>
              <a:off x="5943600" y="3657600"/>
              <a:ext cx="3212382" cy="27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0" r="19850" b="1337"/>
            <a:stretch>
              <a:fillRect/>
            </a:stretch>
          </p:blipFill>
          <p:spPr bwMode="auto">
            <a:xfrm>
              <a:off x="2895600" y="3657600"/>
              <a:ext cx="3212382" cy="27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0" r="19850" b="1337"/>
            <a:stretch>
              <a:fillRect/>
            </a:stretch>
          </p:blipFill>
          <p:spPr bwMode="auto">
            <a:xfrm>
              <a:off x="2967037" y="569780"/>
              <a:ext cx="3212382" cy="27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0" r="19850" b="1337"/>
            <a:stretch>
              <a:fillRect/>
            </a:stretch>
          </p:blipFill>
          <p:spPr bwMode="auto">
            <a:xfrm>
              <a:off x="5943600" y="569780"/>
              <a:ext cx="3212382" cy="27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212" name="AutoShape 6"/>
          <p:cNvSpPr>
            <a:spLocks noChangeArrowheads="1"/>
          </p:cNvSpPr>
          <p:nvPr/>
        </p:nvSpPr>
        <p:spPr bwMode="auto">
          <a:xfrm>
            <a:off x="320675" y="3200400"/>
            <a:ext cx="2600325" cy="365125"/>
          </a:xfrm>
          <a:custGeom>
            <a:avLst/>
            <a:gdLst>
              <a:gd name="T0" fmla="*/ 2600325 w 2600325"/>
              <a:gd name="T1" fmla="*/ 182563 h 365125"/>
              <a:gd name="T2" fmla="*/ 1300163 w 2600325"/>
              <a:gd name="T3" fmla="*/ 365125 h 365125"/>
              <a:gd name="T4" fmla="*/ 0 w 2600325"/>
              <a:gd name="T5" fmla="*/ 182563 h 365125"/>
              <a:gd name="T6" fmla="*/ 1300163 w 2600325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600325"/>
              <a:gd name="T13" fmla="*/ 0 h 365125"/>
              <a:gd name="T14" fmla="*/ 2600325 w 2600325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0325" h="365125">
                <a:moveTo>
                  <a:pt x="0" y="0"/>
                </a:moveTo>
                <a:lnTo>
                  <a:pt x="7227" y="0"/>
                </a:lnTo>
                <a:lnTo>
                  <a:pt x="7227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2F2F2"/>
                </a:solidFill>
              </a:rPr>
              <a:t>before spatial alignment</a:t>
            </a:r>
          </a:p>
        </p:txBody>
      </p:sp>
      <p:sp>
        <p:nvSpPr>
          <p:cNvPr id="94213" name="AutoShape 7"/>
          <p:cNvSpPr>
            <a:spLocks noChangeArrowheads="1"/>
          </p:cNvSpPr>
          <p:nvPr/>
        </p:nvSpPr>
        <p:spPr bwMode="auto">
          <a:xfrm>
            <a:off x="395288" y="5878513"/>
            <a:ext cx="2411412" cy="365125"/>
          </a:xfrm>
          <a:custGeom>
            <a:avLst/>
            <a:gdLst>
              <a:gd name="T0" fmla="*/ 2411412 w 2411412"/>
              <a:gd name="T1" fmla="*/ 182563 h 365125"/>
              <a:gd name="T2" fmla="*/ 1205706 w 2411412"/>
              <a:gd name="T3" fmla="*/ 365125 h 365125"/>
              <a:gd name="T4" fmla="*/ 0 w 2411412"/>
              <a:gd name="T5" fmla="*/ 182563 h 365125"/>
              <a:gd name="T6" fmla="*/ 1205706 w 2411412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11412"/>
              <a:gd name="T13" fmla="*/ 0 h 365125"/>
              <a:gd name="T14" fmla="*/ 2411412 w 2411412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1412" h="365125">
                <a:moveTo>
                  <a:pt x="0" y="0"/>
                </a:moveTo>
                <a:lnTo>
                  <a:pt x="6702" y="0"/>
                </a:lnTo>
                <a:lnTo>
                  <a:pt x="6702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after spatial alignment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4015" r="17012" b="10710"/>
          <a:stretch>
            <a:fillRect/>
          </a:stretch>
        </p:blipFill>
        <p:spPr bwMode="auto">
          <a:xfrm>
            <a:off x="5751513" y="685800"/>
            <a:ext cx="33924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11986" r="17012" b="10710"/>
          <a:stretch>
            <a:fillRect/>
          </a:stretch>
        </p:blipFill>
        <p:spPr bwMode="auto">
          <a:xfrm>
            <a:off x="2441575" y="3886200"/>
            <a:ext cx="33909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4015" r="17012" b="10710"/>
          <a:stretch>
            <a:fillRect/>
          </a:stretch>
        </p:blipFill>
        <p:spPr bwMode="auto">
          <a:xfrm>
            <a:off x="2438400" y="685800"/>
            <a:ext cx="33924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3" t="4015" r="22685" b="10710"/>
          <a:stretch>
            <a:fillRect/>
          </a:stretch>
        </p:blipFill>
        <p:spPr bwMode="auto">
          <a:xfrm>
            <a:off x="0" y="685800"/>
            <a:ext cx="24701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11986" r="17012" b="10710"/>
          <a:stretch>
            <a:fillRect/>
          </a:stretch>
        </p:blipFill>
        <p:spPr bwMode="auto">
          <a:xfrm>
            <a:off x="5751513" y="3886200"/>
            <a:ext cx="33924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AutoShape 6"/>
          <p:cNvSpPr>
            <a:spLocks noChangeArrowheads="1"/>
          </p:cNvSpPr>
          <p:nvPr/>
        </p:nvSpPr>
        <p:spPr bwMode="auto">
          <a:xfrm>
            <a:off x="4652963" y="3505200"/>
            <a:ext cx="2600325" cy="365125"/>
          </a:xfrm>
          <a:custGeom>
            <a:avLst/>
            <a:gdLst>
              <a:gd name="T0" fmla="*/ 2600325 w 2600325"/>
              <a:gd name="T1" fmla="*/ 182563 h 365125"/>
              <a:gd name="T2" fmla="*/ 1300163 w 2600325"/>
              <a:gd name="T3" fmla="*/ 365125 h 365125"/>
              <a:gd name="T4" fmla="*/ 0 w 2600325"/>
              <a:gd name="T5" fmla="*/ 182563 h 365125"/>
              <a:gd name="T6" fmla="*/ 1300163 w 2600325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600325"/>
              <a:gd name="T13" fmla="*/ 0 h 365125"/>
              <a:gd name="T14" fmla="*/ 2600325 w 2600325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0325" h="365125">
                <a:moveTo>
                  <a:pt x="0" y="0"/>
                </a:moveTo>
                <a:lnTo>
                  <a:pt x="7227" y="0"/>
                </a:lnTo>
                <a:lnTo>
                  <a:pt x="7227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before spatial alignment</a:t>
            </a:r>
          </a:p>
        </p:txBody>
      </p:sp>
      <p:sp>
        <p:nvSpPr>
          <p:cNvPr id="96264" name="AutoShape 7"/>
          <p:cNvSpPr>
            <a:spLocks noChangeArrowheads="1"/>
          </p:cNvSpPr>
          <p:nvPr/>
        </p:nvSpPr>
        <p:spPr bwMode="auto">
          <a:xfrm>
            <a:off x="4727575" y="6183313"/>
            <a:ext cx="2411413" cy="365125"/>
          </a:xfrm>
          <a:custGeom>
            <a:avLst/>
            <a:gdLst>
              <a:gd name="T0" fmla="*/ 2411413 w 2411413"/>
              <a:gd name="T1" fmla="*/ 182563 h 365125"/>
              <a:gd name="T2" fmla="*/ 1205707 w 2411413"/>
              <a:gd name="T3" fmla="*/ 365125 h 365125"/>
              <a:gd name="T4" fmla="*/ 0 w 2411413"/>
              <a:gd name="T5" fmla="*/ 182563 h 365125"/>
              <a:gd name="T6" fmla="*/ 1205707 w 2411413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11413"/>
              <a:gd name="T13" fmla="*/ 0 h 365125"/>
              <a:gd name="T14" fmla="*/ 2411413 w 2411413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1413" h="365125">
                <a:moveTo>
                  <a:pt x="0" y="0"/>
                </a:moveTo>
                <a:lnTo>
                  <a:pt x="6702" y="0"/>
                </a:lnTo>
                <a:lnTo>
                  <a:pt x="6702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after spatial alignment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Inter-subject non-linear example</a:t>
            </a:r>
          </a:p>
        </p:txBody>
      </p:sp>
      <p:grpSp>
        <p:nvGrpSpPr>
          <p:cNvPr id="98307" name="Group 1"/>
          <p:cNvGrpSpPr>
            <a:grpSpLocks/>
          </p:cNvGrpSpPr>
          <p:nvPr/>
        </p:nvGrpSpPr>
        <p:grpSpPr bwMode="auto">
          <a:xfrm>
            <a:off x="0" y="2590800"/>
            <a:ext cx="9144000" cy="3581400"/>
            <a:chOff x="0" y="2590800"/>
            <a:chExt cx="9144000" cy="3581400"/>
          </a:xfrm>
        </p:grpSpPr>
        <p:pic>
          <p:nvPicPr>
            <p:cNvPr id="9830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0" y="2592388"/>
              <a:ext cx="4585501" cy="357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0" name="AutoShape 4"/>
            <p:cNvSpPr>
              <a:spLocks noChangeArrowheads="1"/>
            </p:cNvSpPr>
            <p:nvPr/>
          </p:nvSpPr>
          <p:spPr bwMode="auto">
            <a:xfrm>
              <a:off x="1438276" y="5791200"/>
              <a:ext cx="762000" cy="363538"/>
            </a:xfrm>
            <a:custGeom>
              <a:avLst/>
              <a:gdLst>
                <a:gd name="T0" fmla="*/ 2147483646 w 480"/>
                <a:gd name="T1" fmla="*/ 2147483646 h 229"/>
                <a:gd name="T2" fmla="*/ 2147483646 w 480"/>
                <a:gd name="T3" fmla="*/ 2147483646 h 229"/>
                <a:gd name="T4" fmla="*/ 0 w 480"/>
                <a:gd name="T5" fmla="*/ 2147483646 h 229"/>
                <a:gd name="T6" fmla="*/ 2147483646 w 480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80"/>
                <a:gd name="T13" fmla="*/ 0 h 229"/>
                <a:gd name="T14" fmla="*/ 480 w 480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29">
                  <a:moveTo>
                    <a:pt x="0" y="0"/>
                  </a:moveTo>
                  <a:lnTo>
                    <a:pt x="2125" y="0"/>
                  </a:lnTo>
                  <a:lnTo>
                    <a:pt x="2125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target</a:t>
              </a:r>
            </a:p>
          </p:txBody>
        </p:sp>
        <p:pic>
          <p:nvPicPr>
            <p:cNvPr id="98311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4557713" y="2590800"/>
              <a:ext cx="4586287" cy="355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2" name="AutoShape 7"/>
            <p:cNvSpPr>
              <a:spLocks noChangeArrowheads="1"/>
            </p:cNvSpPr>
            <p:nvPr/>
          </p:nvSpPr>
          <p:spPr bwMode="auto">
            <a:xfrm>
              <a:off x="5935663" y="5791200"/>
              <a:ext cx="1041400" cy="363538"/>
            </a:xfrm>
            <a:custGeom>
              <a:avLst/>
              <a:gdLst>
                <a:gd name="T0" fmla="*/ 2147483646 w 656"/>
                <a:gd name="T1" fmla="*/ 2147483646 h 229"/>
                <a:gd name="T2" fmla="*/ 2147483646 w 656"/>
                <a:gd name="T3" fmla="*/ 2147483646 h 229"/>
                <a:gd name="T4" fmla="*/ 0 w 656"/>
                <a:gd name="T5" fmla="*/ 2147483646 h 229"/>
                <a:gd name="T6" fmla="*/ 2147483646 w 656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656"/>
                <a:gd name="T13" fmla="*/ 0 h 229"/>
                <a:gd name="T14" fmla="*/ 656 w 656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6" h="229">
                  <a:moveTo>
                    <a:pt x="0" y="0"/>
                  </a:moveTo>
                  <a:lnTo>
                    <a:pt x="2900" y="0"/>
                  </a:lnTo>
                  <a:lnTo>
                    <a:pt x="2900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CVS reg</a:t>
              </a:r>
            </a:p>
          </p:txBody>
        </p:sp>
      </p:grpSp>
      <p:pic>
        <p:nvPicPr>
          <p:cNvPr id="28680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5" t="10710" r="23395" b="10710"/>
          <a:stretch>
            <a:fillRect/>
          </a:stretch>
        </p:blipFill>
        <p:spPr bwMode="auto">
          <a:xfrm>
            <a:off x="2286000" y="1447800"/>
            <a:ext cx="4586288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400" b="1">
                <a:solidFill>
                  <a:srgbClr val="FFFFFF"/>
                </a:solidFill>
                <a:latin typeface="Book Antiqua" charset="0"/>
              </a:rPr>
              <a:t>Some registration vocabulary</a:t>
            </a:r>
          </a:p>
        </p:txBody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3972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1363" indent="-28257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 dirty="0">
                <a:solidFill>
                  <a:srgbClr val="FFFFFF"/>
                </a:solidFill>
                <a:latin typeface="Book Antiqua" charset="0"/>
              </a:rPr>
              <a:t>Input datasets: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Fixed / template / target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Moving / subject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 dirty="0">
                <a:solidFill>
                  <a:srgbClr val="FFFFFF"/>
                </a:solidFill>
                <a:latin typeface="Book Antiqua" charset="0"/>
              </a:rPr>
              <a:t>Transformation models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rigid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affine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nonlinear 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 dirty="0">
                <a:solidFill>
                  <a:srgbClr val="FFFFFF"/>
                </a:solidFill>
                <a:latin typeface="Book Antiqua" charset="0"/>
              </a:rPr>
              <a:t>Objective / similarity functions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SzPct val="100000"/>
            </a:pPr>
            <a:endParaRPr lang="en-US" altLang="en-US" sz="2200" dirty="0">
              <a:solidFill>
                <a:srgbClr val="FFFFFF"/>
              </a:solidFill>
              <a:latin typeface="Book Antiqua" charset="0"/>
            </a:endParaRP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 dirty="0">
                <a:solidFill>
                  <a:srgbClr val="FFFFFF"/>
                </a:solidFill>
                <a:latin typeface="Book Antiqua" charset="0"/>
              </a:rPr>
              <a:t>Applying the results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deform, morph, resample, transform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 dirty="0">
                <a:solidFill>
                  <a:srgbClr val="FFFFFF"/>
                </a:solidFill>
                <a:latin typeface="Book Antiqua" charset="0"/>
              </a:rPr>
              <a:t>Interpolation types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(tri)linear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nearest neighbor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FreeSurfer Questions</a:t>
            </a: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650"/>
              </a:spcBef>
              <a:buSzPct val="100000"/>
            </a:pPr>
            <a:endParaRPr lang="en-US" altLang="en-US" sz="3200">
              <a:latin typeface="Book Antiqua" charset="0"/>
            </a:endParaRPr>
          </a:p>
          <a:p>
            <a:pPr algn="ctr" eaLnBrk="1" hangingPunct="1">
              <a:spcBef>
                <a:spcPts val="650"/>
              </a:spcBef>
              <a:buSzPct val="100000"/>
            </a:pPr>
            <a:endParaRPr lang="en-US" altLang="en-US" sz="3200">
              <a:latin typeface="Book Antiqua" charset="0"/>
            </a:endParaRP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en-US" altLang="en-US" sz="3200">
                <a:latin typeface="Book Antiqua" charset="0"/>
              </a:rPr>
              <a:t>Search for terms and answers </a:t>
            </a: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en-US" altLang="en-US" sz="3200">
                <a:latin typeface="Book Antiqua" charset="0"/>
              </a:rPr>
              <a:t>to all your questions in the </a:t>
            </a:r>
            <a:r>
              <a:rPr lang="en-US" altLang="en-US" sz="3200" u="sng">
                <a:solidFill>
                  <a:srgbClr val="92D050"/>
                </a:solidFill>
                <a:latin typeface="Book Antiqua" charset="0"/>
                <a:hlinkClick r:id="rId3"/>
              </a:rPr>
              <a:t>Glossary</a:t>
            </a:r>
            <a:r>
              <a:rPr lang="en-US" altLang="en-US" sz="3200">
                <a:solidFill>
                  <a:srgbClr val="000000"/>
                </a:solidFill>
                <a:latin typeface="Book Antiqua" charset="0"/>
              </a:rPr>
              <a:t>, </a:t>
            </a:r>
            <a:r>
              <a:rPr lang="en-US" altLang="en-US" sz="3200" u="sng">
                <a:solidFill>
                  <a:srgbClr val="CCCCFF"/>
                </a:solidFill>
                <a:latin typeface="Book Antiqua" charset="0"/>
                <a:hlinkClick r:id="rId4"/>
              </a:rPr>
              <a:t>FAQ</a:t>
            </a:r>
            <a:r>
              <a:rPr lang="en-US" altLang="en-US" sz="3200">
                <a:solidFill>
                  <a:srgbClr val="000000"/>
                </a:solidFill>
                <a:latin typeface="Book Antiqua" charset="0"/>
              </a:rPr>
              <a:t>, or</a:t>
            </a: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en-US" altLang="en-US" sz="3200" u="sng">
                <a:solidFill>
                  <a:srgbClr val="CCCCFF"/>
                </a:solidFill>
                <a:latin typeface="Book Antiqua" charset="0"/>
                <a:hlinkClick r:id="rId5"/>
              </a:rPr>
              <a:t>FreeSurfer Mailing List Archives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Recon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3200" b="1" dirty="0">
                <a:solidFill>
                  <a:srgbClr val="000000"/>
                </a:solidFill>
                <a:latin typeface="Book Antiqua" charset="0"/>
              </a:rPr>
              <a:t>“</a:t>
            </a:r>
            <a:r>
              <a:rPr lang="en-US" altLang="ja-JP" sz="3200" b="1" i="1" dirty="0">
                <a:solidFill>
                  <a:srgbClr val="000000"/>
                </a:solidFill>
                <a:latin typeface="Book Antiqua" charset="0"/>
              </a:rPr>
              <a:t>recon</a:t>
            </a:r>
            <a:r>
              <a:rPr lang="en-US" altLang="ja-JP" sz="3200" b="1" dirty="0">
                <a:solidFill>
                  <a:srgbClr val="000000"/>
                </a:solidFill>
                <a:latin typeface="Book Antiqua" charset="0"/>
              </a:rPr>
              <a:t> your data</a:t>
            </a:r>
            <a:r>
              <a:rPr lang="en-US" altLang="en-US" sz="3200" b="1" dirty="0">
                <a:solidFill>
                  <a:srgbClr val="000000"/>
                </a:solidFill>
                <a:latin typeface="Book Antiqua" charset="0"/>
              </a:rPr>
              <a:t>”</a:t>
            </a:r>
            <a:endParaRPr lang="en-US" altLang="ja-JP" sz="3200" b="1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3200" b="1" dirty="0">
                <a:solidFill>
                  <a:srgbClr val="000000"/>
                </a:solidFill>
                <a:latin typeface="Book Antiqua" charset="0"/>
              </a:rPr>
              <a:t>	…short for </a:t>
            </a:r>
            <a:r>
              <a:rPr lang="en-US" altLang="en-US" sz="3200" b="1" i="1" dirty="0">
                <a:solidFill>
                  <a:srgbClr val="000000"/>
                </a:solidFill>
                <a:latin typeface="Book Antiqua" charset="0"/>
              </a:rPr>
              <a:t>reconstruction</a:t>
            </a: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b="1" i="1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b="1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b="1" dirty="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What FreeSurfer Does…</a:t>
            </a: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685800" y="16287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725"/>
              </a:spcBef>
              <a:buSzPct val="100000"/>
            </a:pPr>
            <a:r>
              <a:rPr lang="en-US" altLang="en-US" sz="3200">
                <a:solidFill>
                  <a:srgbClr val="000000"/>
                </a:solidFill>
                <a:latin typeface="Book Antiqua" charset="0"/>
              </a:rPr>
              <a:t>   </a:t>
            </a:r>
            <a:r>
              <a:rPr lang="en-US" altLang="en-US" sz="3600">
                <a:solidFill>
                  <a:srgbClr val="000000"/>
                </a:solidFill>
                <a:latin typeface="Book Antiqua" charset="0"/>
              </a:rPr>
              <a:t>FreeSurfer creates computerized models of the brain from MRI data.</a:t>
            </a: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00375"/>
            <a:ext cx="2565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10120" r="13918"/>
          <a:stretch>
            <a:fillRect/>
          </a:stretch>
        </p:blipFill>
        <p:spPr bwMode="auto">
          <a:xfrm>
            <a:off x="1447800" y="3000375"/>
            <a:ext cx="18970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AutoShape 5"/>
          <p:cNvSpPr>
            <a:spLocks noChangeArrowheads="1"/>
          </p:cNvSpPr>
          <p:nvPr/>
        </p:nvSpPr>
        <p:spPr bwMode="auto">
          <a:xfrm>
            <a:off x="304800" y="5591175"/>
            <a:ext cx="4114800" cy="1187450"/>
          </a:xfrm>
          <a:custGeom>
            <a:avLst/>
            <a:gdLst>
              <a:gd name="T0" fmla="*/ 4114800 w 4114800"/>
              <a:gd name="T1" fmla="*/ 593725 h 1187450"/>
              <a:gd name="T2" fmla="*/ 2057400 w 4114800"/>
              <a:gd name="T3" fmla="*/ 1187450 h 1187450"/>
              <a:gd name="T4" fmla="*/ 0 w 4114800"/>
              <a:gd name="T5" fmla="*/ 593725 h 1187450"/>
              <a:gd name="T6" fmla="*/ 2057400 w 4114800"/>
              <a:gd name="T7" fmla="*/ 0 h 11874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114800"/>
              <a:gd name="T13" fmla="*/ 0 h 1187450"/>
              <a:gd name="T14" fmla="*/ 4114800 w 4114800"/>
              <a:gd name="T15" fmla="*/ 1187450 h 1187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4800" h="1187450">
                <a:moveTo>
                  <a:pt x="0" y="0"/>
                </a:moveTo>
                <a:lnTo>
                  <a:pt x="11430" y="0"/>
                </a:lnTo>
                <a:lnTo>
                  <a:pt x="11430" y="3300"/>
                </a:lnTo>
                <a:lnTo>
                  <a:pt x="0" y="33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Input: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T1-weighted (MPRAGE)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1mm</a:t>
            </a:r>
            <a:r>
              <a:rPr lang="en-US" altLang="en-US" baseline="30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 resolution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(.dcm)</a:t>
            </a:r>
          </a:p>
        </p:txBody>
      </p:sp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3810000" y="4143375"/>
            <a:ext cx="990600" cy="1588"/>
          </a:xfrm>
          <a:prstGeom prst="line">
            <a:avLst/>
          </a:prstGeom>
          <a:noFill/>
          <a:ln w="763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AutoShape 7"/>
          <p:cNvSpPr>
            <a:spLocks noChangeArrowheads="1"/>
          </p:cNvSpPr>
          <p:nvPr/>
        </p:nvSpPr>
        <p:spPr bwMode="auto">
          <a:xfrm>
            <a:off x="4572000" y="5591175"/>
            <a:ext cx="4114800" cy="1187450"/>
          </a:xfrm>
          <a:custGeom>
            <a:avLst/>
            <a:gdLst>
              <a:gd name="T0" fmla="*/ 4114800 w 4114800"/>
              <a:gd name="T1" fmla="*/ 593725 h 1187450"/>
              <a:gd name="T2" fmla="*/ 2057400 w 4114800"/>
              <a:gd name="T3" fmla="*/ 1187450 h 1187450"/>
              <a:gd name="T4" fmla="*/ 0 w 4114800"/>
              <a:gd name="T5" fmla="*/ 593725 h 1187450"/>
              <a:gd name="T6" fmla="*/ 2057400 w 4114800"/>
              <a:gd name="T7" fmla="*/ 0 h 11874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114800"/>
              <a:gd name="T13" fmla="*/ 0 h 1187450"/>
              <a:gd name="T14" fmla="*/ 4114800 w 4114800"/>
              <a:gd name="T15" fmla="*/ 1187450 h 1187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4800" h="1187450">
                <a:moveTo>
                  <a:pt x="0" y="0"/>
                </a:moveTo>
                <a:lnTo>
                  <a:pt x="11430" y="0"/>
                </a:lnTo>
                <a:lnTo>
                  <a:pt x="11430" y="3300"/>
                </a:lnTo>
                <a:lnTo>
                  <a:pt x="0" y="33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Output: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Segmented &amp; parcellated conformed volume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(.mgz)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Recon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“</a:t>
            </a:r>
            <a:r>
              <a:rPr lang="en-US" altLang="ja-JP" sz="2400" i="1" dirty="0">
                <a:solidFill>
                  <a:srgbClr val="000000"/>
                </a:solidFill>
                <a:latin typeface="Book Antiqua" charset="0"/>
              </a:rPr>
              <a:t>recon</a:t>
            </a:r>
            <a:r>
              <a:rPr lang="en-US" altLang="ja-JP" sz="2400" dirty="0">
                <a:solidFill>
                  <a:srgbClr val="000000"/>
                </a:solidFill>
                <a:latin typeface="Book Antiqua" charset="0"/>
              </a:rPr>
              <a:t> your data</a:t>
            </a: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”</a:t>
            </a:r>
            <a:endParaRPr lang="en-US" altLang="ja-JP" sz="24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	…short for </a:t>
            </a:r>
            <a:r>
              <a:rPr lang="en-US" altLang="en-US" sz="2400" i="1" dirty="0">
                <a:solidFill>
                  <a:srgbClr val="000000"/>
                </a:solidFill>
                <a:latin typeface="Book Antiqua" charset="0"/>
              </a:rPr>
              <a:t>reconstruction</a:t>
            </a: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i="1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3200" b="1" i="1" dirty="0">
                <a:solidFill>
                  <a:srgbClr val="000000"/>
                </a:solidFill>
                <a:latin typeface="Book Antiqua" charset="0"/>
              </a:rPr>
              <a:t>“recon-all”: </a:t>
            </a:r>
            <a:r>
              <a:rPr lang="en-US" altLang="en-US" sz="3200" b="1" dirty="0">
                <a:solidFill>
                  <a:srgbClr val="000000"/>
                </a:solidFill>
                <a:latin typeface="Book Antiqua" charset="0"/>
              </a:rPr>
              <a:t>the command line to begin </a:t>
            </a:r>
            <a:r>
              <a:rPr lang="en-US" altLang="en-US" sz="3200" b="1" dirty="0" err="1">
                <a:solidFill>
                  <a:srgbClr val="000000"/>
                </a:solidFill>
                <a:latin typeface="Book Antiqua" charset="0"/>
              </a:rPr>
              <a:t>FreeSurfer’s</a:t>
            </a:r>
            <a:r>
              <a:rPr lang="en-US" altLang="en-US" sz="3200" b="1" dirty="0">
                <a:solidFill>
                  <a:srgbClr val="000000"/>
                </a:solidFill>
                <a:latin typeface="Book Antiqua" charset="0"/>
              </a:rPr>
              <a:t> </a:t>
            </a:r>
            <a:r>
              <a:rPr lang="en-US" altLang="en-US" sz="3200" b="1" i="1" dirty="0">
                <a:solidFill>
                  <a:srgbClr val="000000"/>
                </a:solidFill>
                <a:latin typeface="Book Antiqua" charset="0"/>
              </a:rPr>
              <a:t>reconstruction</a:t>
            </a:r>
            <a:r>
              <a:rPr lang="en-US" altLang="en-US" sz="3200" b="1" dirty="0">
                <a:solidFill>
                  <a:srgbClr val="000000"/>
                </a:solidFill>
                <a:latin typeface="Book Antiqua" charset="0"/>
              </a:rPr>
              <a:t> processing stream</a:t>
            </a: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dirty="0">
              <a:solidFill>
                <a:srgbClr val="000000"/>
              </a:solidFill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05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F89A-D0C1-304D-A24A-347AB561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D9F1D-DDE9-1F46-9E38-B1BF3F0B8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building, clock, photo, room&#10;&#10;Description automatically generated">
            <a:extLst>
              <a:ext uri="{FF2B5EF4-FFF2-40B4-BE49-F238E27FC236}">
                <a16:creationId xmlns:a16="http://schemas.microsoft.com/office/drawing/2014/main" id="{2D1D482B-D0E8-1A48-B85B-7D70F96C3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"/>
          <a:stretch/>
        </p:blipFill>
        <p:spPr>
          <a:xfrm>
            <a:off x="-1" y="274638"/>
            <a:ext cx="9421491" cy="619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3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Recon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“</a:t>
            </a:r>
            <a:r>
              <a:rPr lang="en-US" altLang="ja-JP" sz="2400" i="1" dirty="0">
                <a:solidFill>
                  <a:srgbClr val="000000"/>
                </a:solidFill>
                <a:latin typeface="Book Antiqua" charset="0"/>
              </a:rPr>
              <a:t>recon</a:t>
            </a:r>
            <a:r>
              <a:rPr lang="en-US" altLang="ja-JP" sz="2400" dirty="0">
                <a:solidFill>
                  <a:srgbClr val="000000"/>
                </a:solidFill>
                <a:latin typeface="Book Antiqua" charset="0"/>
              </a:rPr>
              <a:t> your data</a:t>
            </a: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”</a:t>
            </a:r>
            <a:endParaRPr lang="en-US" altLang="ja-JP" sz="24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	…short for </a:t>
            </a:r>
            <a:r>
              <a:rPr lang="en-US" altLang="en-US" sz="2400" i="1" dirty="0">
                <a:solidFill>
                  <a:srgbClr val="000000"/>
                </a:solidFill>
                <a:latin typeface="Book Antiqua" charset="0"/>
              </a:rPr>
              <a:t>reconstruction</a:t>
            </a: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2400" i="1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2400" i="1" dirty="0">
                <a:solidFill>
                  <a:srgbClr val="000000"/>
                </a:solidFill>
                <a:latin typeface="Book Antiqua" charset="0"/>
              </a:rPr>
              <a:t>“recon-all”: </a:t>
            </a: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the command line to begin </a:t>
            </a:r>
            <a:r>
              <a:rPr lang="en-US" altLang="en-US" sz="2400" dirty="0" err="1">
                <a:solidFill>
                  <a:srgbClr val="000000"/>
                </a:solidFill>
                <a:latin typeface="Book Antiqua" charset="0"/>
              </a:rPr>
              <a:t>FreeSurfer’s</a:t>
            </a: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Book Antiqua" charset="0"/>
              </a:rPr>
              <a:t>reconstruction</a:t>
            </a: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 processing stream</a:t>
            </a: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i="1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3200" b="1" i="1" dirty="0">
                <a:solidFill>
                  <a:srgbClr val="000000"/>
                </a:solidFill>
                <a:latin typeface="Book Antiqua" charset="0"/>
              </a:rPr>
              <a:t>“check your recons”: </a:t>
            </a:r>
            <a:r>
              <a:rPr lang="en-US" altLang="en-US" sz="3200" b="1" dirty="0">
                <a:solidFill>
                  <a:srgbClr val="000000"/>
                </a:solidFill>
                <a:latin typeface="Book Antiqua" charset="0"/>
              </a:rPr>
              <a:t>referring to the output</a:t>
            </a: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dirty="0">
              <a:solidFill>
                <a:srgbClr val="000000"/>
              </a:solidFill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70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51000"/>
            <a:ext cx="46736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Recon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46075"/>
            <a:ext cx="77724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b="1">
                <a:solidFill>
                  <a:srgbClr val="FFFFFF"/>
                </a:solidFill>
                <a:ea typeface="MS PGothic" charset="-128"/>
              </a:rPr>
              <a:t>Volumes</a:t>
            </a:r>
          </a:p>
        </p:txBody>
      </p:sp>
      <p:sp>
        <p:nvSpPr>
          <p:cNvPr id="71683" name="AutoShape 2"/>
          <p:cNvSpPr>
            <a:spLocks noChangeArrowheads="1"/>
          </p:cNvSpPr>
          <p:nvPr/>
        </p:nvSpPr>
        <p:spPr bwMode="auto">
          <a:xfrm>
            <a:off x="914400" y="3762375"/>
            <a:ext cx="1066800" cy="457200"/>
          </a:xfrm>
          <a:custGeom>
            <a:avLst/>
            <a:gdLst>
              <a:gd name="T0" fmla="*/ 1066800 w 1066800"/>
              <a:gd name="T1" fmla="*/ 228600 h 457200"/>
              <a:gd name="T2" fmla="*/ 533400 w 1066800"/>
              <a:gd name="T3" fmla="*/ 457200 h 457200"/>
              <a:gd name="T4" fmla="*/ 0 w 1066800"/>
              <a:gd name="T5" fmla="*/ 228600 h 457200"/>
              <a:gd name="T6" fmla="*/ 533400 w 10668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800"/>
              <a:gd name="T13" fmla="*/ 0 h 457200"/>
              <a:gd name="T14" fmla="*/ 1066800 w 1066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457200">
                <a:moveTo>
                  <a:pt x="0" y="0"/>
                </a:moveTo>
                <a:lnTo>
                  <a:pt x="2963" y="0"/>
                </a:lnTo>
                <a:lnTo>
                  <a:pt x="2963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orig.mgz</a:t>
            </a:r>
          </a:p>
        </p:txBody>
      </p:sp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t="14497" r="15573" b="2498"/>
          <a:stretch>
            <a:fillRect/>
          </a:stretch>
        </p:blipFill>
        <p:spPr bwMode="auto">
          <a:xfrm>
            <a:off x="685800" y="1752600"/>
            <a:ext cx="15430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16493" r="19728" b="4498"/>
          <a:stretch>
            <a:fillRect/>
          </a:stretch>
        </p:blipFill>
        <p:spPr bwMode="auto">
          <a:xfrm>
            <a:off x="3865563" y="1752600"/>
            <a:ext cx="14398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t="13495" r="15573" b="1495"/>
          <a:stretch>
            <a:fillRect/>
          </a:stretch>
        </p:blipFill>
        <p:spPr bwMode="auto">
          <a:xfrm>
            <a:off x="2286000" y="1752600"/>
            <a:ext cx="15271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t="16493" r="20764" b="2498"/>
          <a:stretch>
            <a:fillRect/>
          </a:stretch>
        </p:blipFill>
        <p:spPr bwMode="auto">
          <a:xfrm>
            <a:off x="5353050" y="1752600"/>
            <a:ext cx="12938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t="19495" r="19728" b="3496"/>
          <a:stretch>
            <a:fillRect/>
          </a:stretch>
        </p:blipFill>
        <p:spPr bwMode="auto">
          <a:xfrm>
            <a:off x="6724650" y="1752600"/>
            <a:ext cx="1419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AutoShape 8"/>
          <p:cNvSpPr>
            <a:spLocks noChangeArrowheads="1"/>
          </p:cNvSpPr>
          <p:nvPr/>
        </p:nvSpPr>
        <p:spPr bwMode="auto">
          <a:xfrm>
            <a:off x="2514600" y="3762375"/>
            <a:ext cx="1066800" cy="457200"/>
          </a:xfrm>
          <a:custGeom>
            <a:avLst/>
            <a:gdLst>
              <a:gd name="T0" fmla="*/ 1066800 w 1066800"/>
              <a:gd name="T1" fmla="*/ 228600 h 457200"/>
              <a:gd name="T2" fmla="*/ 533400 w 1066800"/>
              <a:gd name="T3" fmla="*/ 457200 h 457200"/>
              <a:gd name="T4" fmla="*/ 0 w 1066800"/>
              <a:gd name="T5" fmla="*/ 228600 h 457200"/>
              <a:gd name="T6" fmla="*/ 533400 w 10668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800"/>
              <a:gd name="T13" fmla="*/ 0 h 457200"/>
              <a:gd name="T14" fmla="*/ 1066800 w 1066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457200">
                <a:moveTo>
                  <a:pt x="0" y="0"/>
                </a:moveTo>
                <a:lnTo>
                  <a:pt x="2963" y="0"/>
                </a:lnTo>
                <a:lnTo>
                  <a:pt x="2963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T1.mgz</a:t>
            </a:r>
          </a:p>
        </p:txBody>
      </p:sp>
      <p:sp>
        <p:nvSpPr>
          <p:cNvPr id="71690" name="AutoShape 9"/>
          <p:cNvSpPr>
            <a:spLocks noChangeArrowheads="1"/>
          </p:cNvSpPr>
          <p:nvPr/>
        </p:nvSpPr>
        <p:spPr bwMode="auto">
          <a:xfrm>
            <a:off x="3771900" y="3762375"/>
            <a:ext cx="1066800" cy="457200"/>
          </a:xfrm>
          <a:custGeom>
            <a:avLst/>
            <a:gdLst>
              <a:gd name="T0" fmla="*/ 1066800 w 1066800"/>
              <a:gd name="T1" fmla="*/ 228600 h 457200"/>
              <a:gd name="T2" fmla="*/ 533400 w 1066800"/>
              <a:gd name="T3" fmla="*/ 457200 h 457200"/>
              <a:gd name="T4" fmla="*/ 0 w 1066800"/>
              <a:gd name="T5" fmla="*/ 228600 h 457200"/>
              <a:gd name="T6" fmla="*/ 533400 w 10668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800"/>
              <a:gd name="T13" fmla="*/ 0 h 457200"/>
              <a:gd name="T14" fmla="*/ 1066800 w 1066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457200">
                <a:moveTo>
                  <a:pt x="0" y="0"/>
                </a:moveTo>
                <a:lnTo>
                  <a:pt x="2963" y="0"/>
                </a:lnTo>
                <a:lnTo>
                  <a:pt x="2963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brainmask.mgz</a:t>
            </a:r>
          </a:p>
        </p:txBody>
      </p:sp>
      <p:sp>
        <p:nvSpPr>
          <p:cNvPr id="71691" name="AutoShape 10"/>
          <p:cNvSpPr>
            <a:spLocks noChangeArrowheads="1"/>
          </p:cNvSpPr>
          <p:nvPr/>
        </p:nvSpPr>
        <p:spPr bwMode="auto">
          <a:xfrm>
            <a:off x="5562600" y="3762375"/>
            <a:ext cx="1066800" cy="457200"/>
          </a:xfrm>
          <a:custGeom>
            <a:avLst/>
            <a:gdLst>
              <a:gd name="T0" fmla="*/ 1066800 w 1066800"/>
              <a:gd name="T1" fmla="*/ 228600 h 457200"/>
              <a:gd name="T2" fmla="*/ 533400 w 1066800"/>
              <a:gd name="T3" fmla="*/ 457200 h 457200"/>
              <a:gd name="T4" fmla="*/ 0 w 1066800"/>
              <a:gd name="T5" fmla="*/ 228600 h 457200"/>
              <a:gd name="T6" fmla="*/ 533400 w 10668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800"/>
              <a:gd name="T13" fmla="*/ 0 h 457200"/>
              <a:gd name="T14" fmla="*/ 1066800 w 1066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457200">
                <a:moveTo>
                  <a:pt x="0" y="0"/>
                </a:moveTo>
                <a:lnTo>
                  <a:pt x="2963" y="0"/>
                </a:lnTo>
                <a:lnTo>
                  <a:pt x="2963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wm.mgz</a:t>
            </a:r>
          </a:p>
        </p:txBody>
      </p:sp>
      <p:sp>
        <p:nvSpPr>
          <p:cNvPr id="71692" name="AutoShape 11"/>
          <p:cNvSpPr>
            <a:spLocks noChangeArrowheads="1"/>
          </p:cNvSpPr>
          <p:nvPr/>
        </p:nvSpPr>
        <p:spPr bwMode="auto">
          <a:xfrm>
            <a:off x="6591300" y="3771900"/>
            <a:ext cx="1981200" cy="838200"/>
          </a:xfrm>
          <a:custGeom>
            <a:avLst/>
            <a:gdLst>
              <a:gd name="T0" fmla="*/ 1981200 w 1981200"/>
              <a:gd name="T1" fmla="*/ 419100 h 838200"/>
              <a:gd name="T2" fmla="*/ 990600 w 1981200"/>
              <a:gd name="T3" fmla="*/ 838200 h 838200"/>
              <a:gd name="T4" fmla="*/ 0 w 1981200"/>
              <a:gd name="T5" fmla="*/ 419100 h 838200"/>
              <a:gd name="T6" fmla="*/ 990600 w 1981200"/>
              <a:gd name="T7" fmla="*/ 0 h 838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0 h 838200"/>
              <a:gd name="T14" fmla="*/ 1981200 w 1981200"/>
              <a:gd name="T15" fmla="*/ 838200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838200">
                <a:moveTo>
                  <a:pt x="0" y="0"/>
                </a:moveTo>
                <a:lnTo>
                  <a:pt x="5503" y="0"/>
                </a:lnTo>
                <a:lnTo>
                  <a:pt x="5503" y="2328"/>
                </a:lnTo>
                <a:lnTo>
                  <a:pt x="0" y="23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     filled.mgz</a:t>
            </a:r>
          </a:p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(Subcortical Mass)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AR PL UMing HK"/>
        <a:cs typeface="AR PL UMing HK"/>
      </a:majorFont>
      <a:minorFont>
        <a:latin typeface="Book Antiqua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AR PL UMing HK"/>
        <a:cs typeface="AR PL UMing HK"/>
      </a:majorFont>
      <a:minorFont>
        <a:latin typeface="Book Antiqua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AR PL UMing HK"/>
        <a:cs typeface="AR PL UMing HK"/>
      </a:majorFont>
      <a:minorFont>
        <a:latin typeface="Book Antiqua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AR PL UMing HK"/>
        <a:cs typeface="AR PL UMing HK"/>
      </a:majorFont>
      <a:minorFont>
        <a:latin typeface="Book Antiqua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1329</TotalTime>
  <Words>2139</Words>
  <Application>Microsoft Macintosh PowerPoint</Application>
  <PresentationFormat>On-screen Show (4:3)</PresentationFormat>
  <Paragraphs>311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Book Antiqua</vt:lpstr>
      <vt:lpstr>Calibri</vt:lpstr>
      <vt:lpstr>Symbol</vt:lpstr>
      <vt:lpstr>Times New Roman</vt:lpstr>
      <vt:lpstr>Office Theme</vt:lpstr>
      <vt:lpstr>1_Office Theme</vt:lpstr>
      <vt:lpstr>2_Office Theme</vt:lpstr>
      <vt:lpstr>3_Office Theme</vt:lpstr>
      <vt:lpstr>Intro to FreeSurfer Jargon</vt:lpstr>
      <vt:lpstr>Intro to FreeSurfer Jargon</vt:lpstr>
      <vt:lpstr>Recon</vt:lpstr>
      <vt:lpstr>What FreeSurfer Does…</vt:lpstr>
      <vt:lpstr>Recon</vt:lpstr>
      <vt:lpstr>PowerPoint Presentation</vt:lpstr>
      <vt:lpstr>Recon</vt:lpstr>
      <vt:lpstr>Recon</vt:lpstr>
      <vt:lpstr>Volumes</vt:lpstr>
      <vt:lpstr>Intro to FreeSurfer Jargon</vt:lpstr>
      <vt:lpstr>Intro to FreeSurfer Jargon</vt:lpstr>
      <vt:lpstr>Intro to FreeSurfer Jargon</vt:lpstr>
      <vt:lpstr>Intro to FreeSurfer Jargon</vt:lpstr>
      <vt:lpstr>Cortical vs. Subcortical GM</vt:lpstr>
      <vt:lpstr>Parcellation vs. Segmentation</vt:lpstr>
      <vt:lpstr>Intro to FreeSurfer Jargon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FreeSurfer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Unix Tutorial for FreeSurfer Users</dc:title>
  <dc:subject/>
  <dc:creator>Allison</dc:creator>
  <cp:keywords/>
  <dc:description/>
  <cp:lastModifiedBy>Cordero, Devani Coryn</cp:lastModifiedBy>
  <cp:revision>487</cp:revision>
  <cp:lastPrinted>2016-03-28T18:51:14Z</cp:lastPrinted>
  <dcterms:created xsi:type="dcterms:W3CDTF">2009-01-19T19:54:38Z</dcterms:created>
  <dcterms:modified xsi:type="dcterms:W3CDTF">2020-03-30T11:34:58Z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MGH - NMR Center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17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25</vt:i4>
  </property>
</Properties>
</file>